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4.svg" ContentType="image/svg+xml"/>
  <Override PartName="/ppt/media/image16.svg" ContentType="image/svg+xml"/>
  <Override PartName="/ppt/media/image18.svg" ContentType="image/svg+xml"/>
  <Override PartName="/ppt/media/image21.svg" ContentType="image/svg+xml"/>
  <Override PartName="/ppt/media/image23.svg" ContentType="image/svg+xml"/>
  <Override PartName="/ppt/media/image26.svg" ContentType="image/svg+xml"/>
  <Override PartName="/ppt/media/image28.svg" ContentType="image/svg+xml"/>
  <Override PartName="/ppt/media/image30.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Arimo Bold" panose="020B0704020202020204"/>
      <p:bold r:id="rId21"/>
    </p:embeddedFont>
    <p:embeddedFont>
      <p:font typeface="Arimo" panose="020B0604020202020204"/>
      <p:regular r:id="rId22"/>
    </p:embeddedFont>
    <p:embeddedFont>
      <p:font typeface="Montserrat Classic Bold" panose="00000800000000000000"/>
      <p:bold r:id="rId23"/>
    </p:embeddedFont>
    <p:embeddedFont>
      <p:font typeface="Montserrat Light" panose="00000400000000000000"/>
      <p:regular r:id="rId24"/>
    </p:embeddedFont>
    <p:embeddedFont>
      <p:font typeface="Oswald Bold" panose="00000800000000000000"/>
      <p:bold r:id="rId25"/>
    </p:embeddedFont>
    <p:embeddedFont>
      <p:font typeface="Montserrat Light Bold" panose="00000800000000000000"/>
      <p:bold r:id="rId26"/>
    </p:embeddedFont>
    <p:embeddedFont>
      <p:font typeface="Montserrat Classic" panose="00000500000000000000"/>
      <p:regular r:id="rId27"/>
    </p:embeddedFont>
    <p:embeddedFont>
      <p:font typeface="DM Sans"/>
      <p:regular r:id="rId28"/>
    </p:embeddedFont>
    <p:embeddedFont>
      <p:font typeface="Archivo Black" panose="020B0A03020202020B04"/>
      <p:regular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2.svg"/><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image" Target="../media/image52.jpeg"/><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image" Target="../media/image18.svg"/><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svg"/><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24.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34.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2"/>
            <a:stretch>
              <a:fillRect/>
            </a:stretch>
          </a:blipFill>
        </p:spPr>
      </p:sp>
      <p:grpSp>
        <p:nvGrpSpPr>
          <p:cNvPr id="4" name="Group 4"/>
          <p:cNvGrpSpPr/>
          <p:nvPr/>
        </p:nvGrpSpPr>
        <p:grpSpPr>
          <a:xfrm>
            <a:off x="9589607" y="0"/>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56218" r="-56218"/>
              </a:stretch>
            </a:blipFill>
          </p:spPr>
        </p:sp>
      </p:grpSp>
      <p:grpSp>
        <p:nvGrpSpPr>
          <p:cNvPr id="6" name="Group 6"/>
          <p:cNvGrpSpPr/>
          <p:nvPr/>
        </p:nvGrpSpPr>
        <p:grpSpPr>
          <a:xfrm>
            <a:off x="3518292" y="2989527"/>
            <a:ext cx="11251416" cy="5839945"/>
            <a:chOff x="0" y="0"/>
            <a:chExt cx="3270153" cy="1697343"/>
          </a:xfrm>
        </p:grpSpPr>
        <p:sp>
          <p:nvSpPr>
            <p:cNvPr id="7" name="Freeform 7"/>
            <p:cNvSpPr/>
            <p:nvPr/>
          </p:nvSpPr>
          <p:spPr>
            <a:xfrm>
              <a:off x="0" y="0"/>
              <a:ext cx="3270153" cy="1697343"/>
            </a:xfrm>
            <a:custGeom>
              <a:avLst/>
              <a:gdLst/>
              <a:ahLst/>
              <a:cxnLst/>
              <a:rect l="l" t="t" r="r" b="b"/>
              <a:pathLst>
                <a:path w="3270153" h="1697343">
                  <a:moveTo>
                    <a:pt x="0" y="0"/>
                  </a:moveTo>
                  <a:lnTo>
                    <a:pt x="3270153" y="0"/>
                  </a:lnTo>
                  <a:lnTo>
                    <a:pt x="3270153" y="1697343"/>
                  </a:lnTo>
                  <a:lnTo>
                    <a:pt x="0" y="1697343"/>
                  </a:lnTo>
                  <a:close/>
                </a:path>
              </a:pathLst>
            </a:custGeom>
            <a:solidFill>
              <a:srgbClr val="FFFFFF"/>
            </a:solidFill>
          </p:spPr>
        </p:sp>
        <p:sp>
          <p:nvSpPr>
            <p:cNvPr id="8" name="TextBox 8"/>
            <p:cNvSpPr txBox="1"/>
            <p:nvPr/>
          </p:nvSpPr>
          <p:spPr>
            <a:xfrm>
              <a:off x="0" y="-19050"/>
              <a:ext cx="3270153" cy="1716393"/>
            </a:xfrm>
            <a:prstGeom prst="rect">
              <a:avLst/>
            </a:prstGeom>
          </p:spPr>
          <p:txBody>
            <a:bodyPr lIns="50800" tIns="50800" rIns="50800" bIns="50800" rtlCol="0" anchor="ctr"/>
            <a:lstStyle/>
            <a:p>
              <a:pPr algn="ctr">
                <a:lnSpc>
                  <a:spcPts val="2860"/>
                </a:lnSpc>
              </a:pPr>
            </a:p>
          </p:txBody>
        </p:sp>
      </p:grpSp>
      <p:sp>
        <p:nvSpPr>
          <p:cNvPr id="9" name="Freeform 9"/>
          <p:cNvSpPr/>
          <p:nvPr/>
        </p:nvSpPr>
        <p:spPr>
          <a:xfrm>
            <a:off x="8442152" y="463107"/>
            <a:ext cx="1495819" cy="1448483"/>
          </a:xfrm>
          <a:custGeom>
            <a:avLst/>
            <a:gdLst/>
            <a:ahLst/>
            <a:cxnLst/>
            <a:rect l="l" t="t" r="r" b="b"/>
            <a:pathLst>
              <a:path w="1495819" h="1448483">
                <a:moveTo>
                  <a:pt x="0" y="0"/>
                </a:moveTo>
                <a:lnTo>
                  <a:pt x="1495820" y="0"/>
                </a:lnTo>
                <a:lnTo>
                  <a:pt x="1495820" y="1448483"/>
                </a:lnTo>
                <a:lnTo>
                  <a:pt x="0" y="1448483"/>
                </a:lnTo>
                <a:lnTo>
                  <a:pt x="0" y="0"/>
                </a:lnTo>
                <a:close/>
              </a:path>
            </a:pathLst>
          </a:custGeom>
          <a:blipFill>
            <a:blip r:embed="rId4"/>
            <a:stretch>
              <a:fillRect/>
            </a:stretch>
          </a:blipFill>
        </p:spPr>
      </p:sp>
      <p:grpSp>
        <p:nvGrpSpPr>
          <p:cNvPr id="10" name="Group 10"/>
          <p:cNvGrpSpPr/>
          <p:nvPr/>
        </p:nvGrpSpPr>
        <p:grpSpPr>
          <a:xfrm>
            <a:off x="3518292" y="6785922"/>
            <a:ext cx="11251416" cy="2081650"/>
            <a:chOff x="0" y="0"/>
            <a:chExt cx="3215973" cy="594994"/>
          </a:xfrm>
        </p:grpSpPr>
        <p:sp>
          <p:nvSpPr>
            <p:cNvPr id="11" name="Freeform 11"/>
            <p:cNvSpPr/>
            <p:nvPr/>
          </p:nvSpPr>
          <p:spPr>
            <a:xfrm>
              <a:off x="0" y="0"/>
              <a:ext cx="3215972" cy="594994"/>
            </a:xfrm>
            <a:custGeom>
              <a:avLst/>
              <a:gdLst/>
              <a:ahLst/>
              <a:cxnLst/>
              <a:rect l="l" t="t" r="r" b="b"/>
              <a:pathLst>
                <a:path w="3215972" h="594994">
                  <a:moveTo>
                    <a:pt x="8945" y="0"/>
                  </a:moveTo>
                  <a:lnTo>
                    <a:pt x="3207028" y="0"/>
                  </a:lnTo>
                  <a:cubicBezTo>
                    <a:pt x="3209400" y="0"/>
                    <a:pt x="3211675" y="942"/>
                    <a:pt x="3213353" y="2620"/>
                  </a:cubicBezTo>
                  <a:cubicBezTo>
                    <a:pt x="3215030" y="4297"/>
                    <a:pt x="3215972" y="6573"/>
                    <a:pt x="3215972" y="8945"/>
                  </a:cubicBezTo>
                  <a:lnTo>
                    <a:pt x="3215972" y="586049"/>
                  </a:lnTo>
                  <a:cubicBezTo>
                    <a:pt x="3215972" y="588421"/>
                    <a:pt x="3215030" y="590697"/>
                    <a:pt x="3213353" y="592374"/>
                  </a:cubicBezTo>
                  <a:cubicBezTo>
                    <a:pt x="3211675" y="594052"/>
                    <a:pt x="3209400" y="594994"/>
                    <a:pt x="3207028" y="594994"/>
                  </a:cubicBezTo>
                  <a:lnTo>
                    <a:pt x="8945" y="594994"/>
                  </a:lnTo>
                  <a:cubicBezTo>
                    <a:pt x="6573" y="594994"/>
                    <a:pt x="4297" y="594052"/>
                    <a:pt x="2620" y="592374"/>
                  </a:cubicBezTo>
                  <a:cubicBezTo>
                    <a:pt x="942" y="590697"/>
                    <a:pt x="0" y="588421"/>
                    <a:pt x="0" y="586049"/>
                  </a:cubicBezTo>
                  <a:lnTo>
                    <a:pt x="0" y="8945"/>
                  </a:lnTo>
                  <a:cubicBezTo>
                    <a:pt x="0" y="6573"/>
                    <a:pt x="942" y="4297"/>
                    <a:pt x="2620" y="2620"/>
                  </a:cubicBezTo>
                  <a:cubicBezTo>
                    <a:pt x="4297" y="942"/>
                    <a:pt x="6573" y="0"/>
                    <a:pt x="8945" y="0"/>
                  </a:cubicBezTo>
                  <a:close/>
                </a:path>
              </a:pathLst>
            </a:custGeom>
            <a:solidFill>
              <a:srgbClr val="100F0D"/>
            </a:solidFill>
          </p:spPr>
        </p:sp>
        <p:sp>
          <p:nvSpPr>
            <p:cNvPr id="12" name="TextBox 12"/>
            <p:cNvSpPr txBox="1"/>
            <p:nvPr/>
          </p:nvSpPr>
          <p:spPr>
            <a:xfrm>
              <a:off x="0" y="-38100"/>
              <a:ext cx="3215973" cy="633094"/>
            </a:xfrm>
            <a:prstGeom prst="rect">
              <a:avLst/>
            </a:prstGeom>
          </p:spPr>
          <p:txBody>
            <a:bodyPr lIns="50800" tIns="50800" rIns="50800" bIns="50800" rtlCol="0" anchor="ctr"/>
            <a:lstStyle/>
            <a:p>
              <a:pPr algn="ctr">
                <a:lnSpc>
                  <a:spcPts val="2905"/>
                </a:lnSpc>
              </a:pPr>
            </a:p>
          </p:txBody>
        </p:sp>
      </p:grpSp>
      <p:sp>
        <p:nvSpPr>
          <p:cNvPr id="13" name="Freeform 13"/>
          <p:cNvSpPr/>
          <p:nvPr/>
        </p:nvSpPr>
        <p:spPr>
          <a:xfrm>
            <a:off x="4257293" y="6324290"/>
            <a:ext cx="9773415" cy="616881"/>
          </a:xfrm>
          <a:custGeom>
            <a:avLst/>
            <a:gdLst/>
            <a:ahLst/>
            <a:cxnLst/>
            <a:rect l="l" t="t" r="r" b="b"/>
            <a:pathLst>
              <a:path w="9773415" h="616881">
                <a:moveTo>
                  <a:pt x="0" y="0"/>
                </a:moveTo>
                <a:lnTo>
                  <a:pt x="9773414" y="0"/>
                </a:lnTo>
                <a:lnTo>
                  <a:pt x="9773414" y="616881"/>
                </a:lnTo>
                <a:lnTo>
                  <a:pt x="0" y="616881"/>
                </a:lnTo>
                <a:lnTo>
                  <a:pt x="0" y="0"/>
                </a:lnTo>
                <a:close/>
              </a:path>
            </a:pathLst>
          </a:custGeom>
          <a:blipFill>
            <a:blip r:embed="rId5"/>
            <a:stretch>
              <a:fillRect t="-208460" b="-4444"/>
            </a:stretch>
          </a:blipFill>
        </p:spPr>
      </p:sp>
      <p:sp>
        <p:nvSpPr>
          <p:cNvPr id="14" name="TextBox 14"/>
          <p:cNvSpPr txBox="1"/>
          <p:nvPr/>
        </p:nvSpPr>
        <p:spPr>
          <a:xfrm>
            <a:off x="5754454" y="2089299"/>
            <a:ext cx="6779092" cy="419100"/>
          </a:xfrm>
          <a:prstGeom prst="rect">
            <a:avLst/>
          </a:prstGeom>
        </p:spPr>
        <p:txBody>
          <a:bodyPr lIns="0" tIns="0" rIns="0" bIns="0" rtlCol="0" anchor="t">
            <a:spAutoFit/>
          </a:bodyPr>
          <a:lstStyle/>
          <a:p>
            <a:pPr algn="ctr">
              <a:lnSpc>
                <a:spcPts val="3210"/>
              </a:lnSpc>
            </a:pPr>
            <a:r>
              <a:rPr lang="en-US" sz="2675" spc="-53">
                <a:solidFill>
                  <a:srgbClr val="040506"/>
                </a:solidFill>
                <a:latin typeface="Arimo Bold" panose="020B0704020202020204"/>
              </a:rPr>
              <a:t>TRƯỜNG ĐẠI HỌC CÔNG NGHIỆP HÀ NỘI</a:t>
            </a:r>
            <a:endParaRPr lang="en-US" sz="2675" spc="-53">
              <a:solidFill>
                <a:srgbClr val="040506"/>
              </a:solidFill>
              <a:latin typeface="Arimo Bold" panose="020B0704020202020204"/>
            </a:endParaRPr>
          </a:p>
        </p:txBody>
      </p:sp>
      <p:sp>
        <p:nvSpPr>
          <p:cNvPr id="15" name="TextBox 15"/>
          <p:cNvSpPr txBox="1"/>
          <p:nvPr/>
        </p:nvSpPr>
        <p:spPr>
          <a:xfrm>
            <a:off x="4257293" y="4048956"/>
            <a:ext cx="9773415" cy="1264967"/>
          </a:xfrm>
          <a:prstGeom prst="rect">
            <a:avLst/>
          </a:prstGeom>
        </p:spPr>
        <p:txBody>
          <a:bodyPr lIns="0" tIns="0" rIns="0" bIns="0" rtlCol="0" anchor="t">
            <a:spAutoFit/>
          </a:bodyPr>
          <a:lstStyle/>
          <a:p>
            <a:pPr algn="ctr">
              <a:lnSpc>
                <a:spcPts val="10005"/>
              </a:lnSpc>
            </a:pPr>
            <a:r>
              <a:rPr lang="en-US" sz="7250" spc="101">
                <a:solidFill>
                  <a:srgbClr val="040506"/>
                </a:solidFill>
                <a:latin typeface="Arimo Bold" panose="020B0704020202020204"/>
              </a:rPr>
              <a:t>ĐỒ ÁN TỐT NGHIỆP</a:t>
            </a:r>
            <a:endParaRPr lang="en-US" sz="7250" spc="101">
              <a:solidFill>
                <a:srgbClr val="040506"/>
              </a:solidFill>
              <a:latin typeface="Arimo Bold" panose="020B0704020202020204"/>
            </a:endParaRPr>
          </a:p>
        </p:txBody>
      </p:sp>
      <p:sp>
        <p:nvSpPr>
          <p:cNvPr id="16" name="TextBox 16"/>
          <p:cNvSpPr txBox="1"/>
          <p:nvPr/>
        </p:nvSpPr>
        <p:spPr>
          <a:xfrm>
            <a:off x="5774280" y="3382384"/>
            <a:ext cx="6655959" cy="832513"/>
          </a:xfrm>
          <a:prstGeom prst="rect">
            <a:avLst/>
          </a:prstGeom>
        </p:spPr>
        <p:txBody>
          <a:bodyPr lIns="0" tIns="0" rIns="0" bIns="0" rtlCol="0" anchor="t">
            <a:spAutoFit/>
          </a:bodyPr>
          <a:lstStyle/>
          <a:p>
            <a:pPr algn="ctr">
              <a:lnSpc>
                <a:spcPts val="6610"/>
              </a:lnSpc>
            </a:pPr>
            <a:r>
              <a:rPr lang="en-US" sz="4790" spc="67">
                <a:solidFill>
                  <a:srgbClr val="040506"/>
                </a:solidFill>
                <a:latin typeface="Arimo" panose="020B0604020202020204"/>
              </a:rPr>
              <a:t>BÁO CÁO</a:t>
            </a:r>
            <a:endParaRPr lang="en-US" sz="4790" spc="67">
              <a:solidFill>
                <a:srgbClr val="040506"/>
              </a:solidFill>
              <a:latin typeface="Arimo" panose="020B0604020202020204"/>
            </a:endParaRPr>
          </a:p>
        </p:txBody>
      </p:sp>
      <p:sp>
        <p:nvSpPr>
          <p:cNvPr id="17" name="TextBox 17"/>
          <p:cNvSpPr txBox="1"/>
          <p:nvPr/>
        </p:nvSpPr>
        <p:spPr>
          <a:xfrm>
            <a:off x="4114502" y="5358904"/>
            <a:ext cx="10058995" cy="863253"/>
          </a:xfrm>
          <a:prstGeom prst="rect">
            <a:avLst/>
          </a:prstGeom>
        </p:spPr>
        <p:txBody>
          <a:bodyPr lIns="0" tIns="0" rIns="0" bIns="0" rtlCol="0" anchor="t">
            <a:spAutoFit/>
          </a:bodyPr>
          <a:lstStyle/>
          <a:p>
            <a:pPr algn="ctr">
              <a:lnSpc>
                <a:spcPts val="3440"/>
              </a:lnSpc>
            </a:pPr>
            <a:r>
              <a:rPr lang="en-US" sz="2495" spc="132">
                <a:solidFill>
                  <a:srgbClr val="231F20"/>
                </a:solidFill>
                <a:latin typeface="Arimo Bold" panose="020B0704020202020204"/>
              </a:rPr>
              <a:t>Xây dựng website quản lý nhân sự cho Công ty cổ phần truyền thông và dịch vụ Nodo bằng Spring Framework</a:t>
            </a:r>
            <a:endParaRPr lang="en-US" sz="2495" spc="132">
              <a:solidFill>
                <a:srgbClr val="231F20"/>
              </a:solidFill>
              <a:latin typeface="Arimo Bold" panose="020B0704020202020204"/>
            </a:endParaRPr>
          </a:p>
        </p:txBody>
      </p:sp>
      <p:sp>
        <p:nvSpPr>
          <p:cNvPr id="18" name="TextBox 18"/>
          <p:cNvSpPr txBox="1"/>
          <p:nvPr/>
        </p:nvSpPr>
        <p:spPr>
          <a:xfrm>
            <a:off x="4840802" y="7075919"/>
            <a:ext cx="8606396" cy="1763078"/>
          </a:xfrm>
          <a:prstGeom prst="rect">
            <a:avLst/>
          </a:prstGeom>
        </p:spPr>
        <p:txBody>
          <a:bodyPr lIns="0" tIns="0" rIns="0" bIns="0" rtlCol="0" anchor="t">
            <a:spAutoFit/>
          </a:bodyPr>
          <a:lstStyle/>
          <a:p>
            <a:pPr algn="ctr">
              <a:lnSpc>
                <a:spcPts val="2815"/>
              </a:lnSpc>
            </a:pPr>
            <a:r>
              <a:rPr lang="en-US" sz="2040" spc="108">
                <a:solidFill>
                  <a:srgbClr val="FFFFFF"/>
                </a:solidFill>
                <a:latin typeface="Arimo Bold" panose="020B0704020202020204"/>
              </a:rPr>
              <a:t>Giảng viên hướng dẫn:  T.S Nguyễn Thị Hoa Huệ</a:t>
            </a:r>
            <a:endParaRPr lang="en-US" sz="2040" spc="108">
              <a:solidFill>
                <a:srgbClr val="FFFFFF"/>
              </a:solidFill>
              <a:latin typeface="Arimo Bold" panose="020B0704020202020204"/>
            </a:endParaRPr>
          </a:p>
          <a:p>
            <a:pPr algn="ctr">
              <a:lnSpc>
                <a:spcPts val="2815"/>
              </a:lnSpc>
            </a:pPr>
            <a:r>
              <a:rPr lang="en-US" sz="2040" spc="108">
                <a:solidFill>
                  <a:srgbClr val="FFFFFF"/>
                </a:solidFill>
                <a:latin typeface="Arimo Bold" panose="020B0704020202020204"/>
              </a:rPr>
              <a:t>Sinh viên thực hiện:  Nguyễn Quang Anh</a:t>
            </a:r>
            <a:endParaRPr lang="en-US" sz="2040" spc="108">
              <a:solidFill>
                <a:srgbClr val="FFFFFF"/>
              </a:solidFill>
              <a:latin typeface="Arimo Bold" panose="020B0704020202020204"/>
            </a:endParaRPr>
          </a:p>
          <a:p>
            <a:pPr algn="ctr">
              <a:lnSpc>
                <a:spcPts val="2815"/>
              </a:lnSpc>
            </a:pPr>
            <a:r>
              <a:rPr lang="en-US" sz="2040" spc="108">
                <a:solidFill>
                  <a:srgbClr val="FFFFFF"/>
                </a:solidFill>
                <a:latin typeface="Arimo Bold" panose="020B0704020202020204"/>
              </a:rPr>
              <a:t>Mã sinh viên:   2020602996</a:t>
            </a:r>
            <a:endParaRPr lang="en-US" sz="2040" spc="108">
              <a:solidFill>
                <a:srgbClr val="FFFFFF"/>
              </a:solidFill>
              <a:latin typeface="Arimo Bold" panose="020B0704020202020204"/>
            </a:endParaRPr>
          </a:p>
          <a:p>
            <a:pPr algn="ctr">
              <a:lnSpc>
                <a:spcPts val="2815"/>
              </a:lnSpc>
            </a:pPr>
            <a:r>
              <a:rPr lang="en-US" sz="2040" spc="108">
                <a:solidFill>
                  <a:srgbClr val="FFFFFF"/>
                </a:solidFill>
                <a:latin typeface="Arimo Bold" panose="020B0704020202020204"/>
              </a:rPr>
              <a:t>Lớp:   Công nghệ thông tin 2_K15</a:t>
            </a:r>
            <a:endParaRPr lang="en-US" sz="2040" spc="108">
              <a:solidFill>
                <a:srgbClr val="FFFFFF"/>
              </a:solidFill>
              <a:latin typeface="Arimo Bold" panose="020B0704020202020204"/>
            </a:endParaRPr>
          </a:p>
          <a:p>
            <a:pPr algn="ctr">
              <a:lnSpc>
                <a:spcPts val="2815"/>
              </a:lnSpc>
            </a:pPr>
            <a:endParaRPr lang="en-US" sz="2040" spc="108">
              <a:solidFill>
                <a:srgbClr val="FFFFFF"/>
              </a:solidFill>
              <a:latin typeface="Arimo Bold" panose="020B07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1111" b="-61111"/>
            </a:stretch>
          </a:blipFill>
        </p:spPr>
      </p:sp>
      <p:grpSp>
        <p:nvGrpSpPr>
          <p:cNvPr id="3" name="Group 3"/>
          <p:cNvGrpSpPr/>
          <p:nvPr/>
        </p:nvGrpSpPr>
        <p:grpSpPr>
          <a:xfrm>
            <a:off x="815438" y="358541"/>
            <a:ext cx="16657123" cy="9569919"/>
            <a:chOff x="0" y="0"/>
            <a:chExt cx="22209497" cy="12759891"/>
          </a:xfrm>
        </p:grpSpPr>
        <p:grpSp>
          <p:nvGrpSpPr>
            <p:cNvPr id="4" name="Group 4"/>
            <p:cNvGrpSpPr/>
            <p:nvPr/>
          </p:nvGrpSpPr>
          <p:grpSpPr>
            <a:xfrm>
              <a:off x="0" y="0"/>
              <a:ext cx="22209497" cy="12759891"/>
              <a:chOff x="0" y="0"/>
              <a:chExt cx="4387061" cy="2520472"/>
            </a:xfrm>
          </p:grpSpPr>
          <p:sp>
            <p:nvSpPr>
              <p:cNvPr id="5" name="Freeform 5"/>
              <p:cNvSpPr/>
              <p:nvPr/>
            </p:nvSpPr>
            <p:spPr>
              <a:xfrm>
                <a:off x="0" y="0"/>
                <a:ext cx="4387061" cy="2520472"/>
              </a:xfrm>
              <a:custGeom>
                <a:avLst/>
                <a:gdLst/>
                <a:ahLst/>
                <a:cxnLst/>
                <a:rect l="l" t="t" r="r" b="b"/>
                <a:pathLst>
                  <a:path w="4387061" h="2520472">
                    <a:moveTo>
                      <a:pt x="11620" y="0"/>
                    </a:moveTo>
                    <a:lnTo>
                      <a:pt x="4375442" y="0"/>
                    </a:lnTo>
                    <a:cubicBezTo>
                      <a:pt x="4378523" y="0"/>
                      <a:pt x="4381479" y="1224"/>
                      <a:pt x="4383658" y="3403"/>
                    </a:cubicBezTo>
                    <a:cubicBezTo>
                      <a:pt x="4385837" y="5582"/>
                      <a:pt x="4387061" y="8538"/>
                      <a:pt x="4387061" y="11620"/>
                    </a:cubicBezTo>
                    <a:lnTo>
                      <a:pt x="4387061" y="2508853"/>
                    </a:lnTo>
                    <a:cubicBezTo>
                      <a:pt x="4387061" y="2515270"/>
                      <a:pt x="4381859" y="2520472"/>
                      <a:pt x="4375442" y="2520472"/>
                    </a:cubicBezTo>
                    <a:lnTo>
                      <a:pt x="11620" y="2520472"/>
                    </a:lnTo>
                    <a:cubicBezTo>
                      <a:pt x="8538" y="2520472"/>
                      <a:pt x="5582" y="2519248"/>
                      <a:pt x="3403" y="2517069"/>
                    </a:cubicBezTo>
                    <a:cubicBezTo>
                      <a:pt x="1224" y="2514890"/>
                      <a:pt x="0" y="2511934"/>
                      <a:pt x="0" y="2508853"/>
                    </a:cubicBezTo>
                    <a:lnTo>
                      <a:pt x="0" y="11620"/>
                    </a:lnTo>
                    <a:cubicBezTo>
                      <a:pt x="0" y="8538"/>
                      <a:pt x="1224" y="5582"/>
                      <a:pt x="3403" y="3403"/>
                    </a:cubicBezTo>
                    <a:cubicBezTo>
                      <a:pt x="5582" y="1224"/>
                      <a:pt x="8538" y="0"/>
                      <a:pt x="11620" y="0"/>
                    </a:cubicBezTo>
                    <a:close/>
                  </a:path>
                </a:pathLst>
              </a:custGeom>
              <a:solidFill>
                <a:srgbClr val="FFFFFF">
                  <a:alpha val="86667"/>
                </a:srgbClr>
              </a:solidFill>
            </p:spPr>
          </p:sp>
          <p:sp>
            <p:nvSpPr>
              <p:cNvPr id="6" name="TextBox 6"/>
              <p:cNvSpPr txBox="1"/>
              <p:nvPr/>
            </p:nvSpPr>
            <p:spPr>
              <a:xfrm>
                <a:off x="0" y="-19050"/>
                <a:ext cx="4387061" cy="2539522"/>
              </a:xfrm>
              <a:prstGeom prst="rect">
                <a:avLst/>
              </a:prstGeom>
            </p:spPr>
            <p:txBody>
              <a:bodyPr lIns="50800" tIns="50800" rIns="50800" bIns="50800" rtlCol="0" anchor="ctr"/>
              <a:lstStyle/>
              <a:p>
                <a:pPr algn="ctr">
                  <a:lnSpc>
                    <a:spcPts val="2860"/>
                  </a:lnSpc>
                </a:pPr>
              </a:p>
            </p:txBody>
          </p:sp>
        </p:grpSp>
        <p:sp>
          <p:nvSpPr>
            <p:cNvPr id="7" name="Freeform 7"/>
            <p:cNvSpPr/>
            <p:nvPr/>
          </p:nvSpPr>
          <p:spPr>
            <a:xfrm>
              <a:off x="1086947" y="1409842"/>
              <a:ext cx="20250664" cy="11350049"/>
            </a:xfrm>
            <a:custGeom>
              <a:avLst/>
              <a:gdLst/>
              <a:ahLst/>
              <a:cxnLst/>
              <a:rect l="l" t="t" r="r" b="b"/>
              <a:pathLst>
                <a:path w="20250664" h="11350049">
                  <a:moveTo>
                    <a:pt x="0" y="0"/>
                  </a:moveTo>
                  <a:lnTo>
                    <a:pt x="20250664" y="0"/>
                  </a:lnTo>
                  <a:lnTo>
                    <a:pt x="20250664" y="11350049"/>
                  </a:lnTo>
                  <a:lnTo>
                    <a:pt x="0" y="11350049"/>
                  </a:lnTo>
                  <a:lnTo>
                    <a:pt x="0" y="0"/>
                  </a:lnTo>
                  <a:close/>
                </a:path>
              </a:pathLst>
            </a:custGeom>
            <a:blipFill>
              <a:blip r:embed="rId2"/>
              <a:stretch>
                <a:fillRect t="-501" b="-478"/>
              </a:stretch>
            </a:blipFill>
          </p:spPr>
        </p:sp>
        <p:sp>
          <p:nvSpPr>
            <p:cNvPr id="8" name="TextBox 8"/>
            <p:cNvSpPr txBox="1"/>
            <p:nvPr/>
          </p:nvSpPr>
          <p:spPr>
            <a:xfrm>
              <a:off x="3941585" y="65060"/>
              <a:ext cx="14541387" cy="1065030"/>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010101"/>
                  </a:solidFill>
                  <a:latin typeface="Arimo Bold" panose="020B0704020202020204"/>
                </a:rPr>
                <a:t>CƠ SỞ DỮ LIỆU</a:t>
              </a:r>
              <a:endParaRPr lang="en-US" sz="4745" spc="37">
                <a:solidFill>
                  <a:srgbClr val="010101"/>
                </a:solidFill>
                <a:latin typeface="Arimo Bold" panose="020B070402020202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9906792"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86644" y="3898762"/>
            <a:ext cx="7650120" cy="2375177"/>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3:</a:t>
            </a:r>
            <a:endParaRPr lang="en-US" sz="6930" spc="679">
              <a:solidFill>
                <a:srgbClr val="231F20"/>
              </a:solidFill>
              <a:latin typeface="Oswald Bold" panose="00000800000000000000"/>
            </a:endParaRPr>
          </a:p>
          <a:p>
            <a:pPr marL="0" lvl="0" indent="0" algn="l">
              <a:lnSpc>
                <a:spcPts val="9565"/>
              </a:lnSpc>
              <a:spcBef>
                <a:spcPct val="0"/>
              </a:spcBef>
            </a:pPr>
            <a:r>
              <a:rPr lang="en-US" sz="6930" spc="679">
                <a:solidFill>
                  <a:srgbClr val="231F20"/>
                </a:solidFill>
                <a:latin typeface="Oswald Bold" panose="00000800000000000000"/>
              </a:rPr>
              <a:t>DEM0 SẢN PHẨM</a:t>
            </a:r>
            <a:endParaRPr lang="en-US" sz="6930" spc="679">
              <a:solidFill>
                <a:srgbClr val="231F20"/>
              </a:solidFill>
              <a:latin typeface="Oswald Bold" panose="00000800000000000000"/>
            </a:endParaRP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9906792"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3293924"/>
            <a:ext cx="8801008" cy="3584852"/>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4: </a:t>
            </a:r>
            <a:endParaRPr lang="en-US" sz="6930" spc="679">
              <a:solidFill>
                <a:srgbClr val="231F20"/>
              </a:solidFill>
              <a:latin typeface="Oswald Bold" panose="00000800000000000000"/>
            </a:endParaRPr>
          </a:p>
          <a:p>
            <a:pPr marL="0" lvl="0" indent="0" algn="l">
              <a:lnSpc>
                <a:spcPts val="9565"/>
              </a:lnSpc>
              <a:spcBef>
                <a:spcPct val="0"/>
              </a:spcBef>
            </a:pPr>
            <a:r>
              <a:rPr lang="en-US" sz="6930" spc="679">
                <a:solidFill>
                  <a:srgbClr val="231F20"/>
                </a:solidFill>
                <a:latin typeface="Oswald Bold" panose="00000800000000000000"/>
              </a:rPr>
              <a:t>KẾT QUẢ VÀ HƯỚNG PHÁT TRIỂN</a:t>
            </a:r>
            <a:endParaRPr lang="en-US" sz="6930" spc="679">
              <a:solidFill>
                <a:srgbClr val="231F20"/>
              </a:solidFill>
              <a:latin typeface="Oswald Bold" panose="00000800000000000000"/>
            </a:endParaRP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6" name="Group 6"/>
          <p:cNvGrpSpPr/>
          <p:nvPr/>
        </p:nvGrpSpPr>
        <p:grpSpPr>
          <a:xfrm>
            <a:off x="660936" y="4532991"/>
            <a:ext cx="736150" cy="675105"/>
            <a:chOff x="0" y="-10202"/>
            <a:chExt cx="193883" cy="177805"/>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10202"/>
              <a:ext cx="193834" cy="177779"/>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01</a:t>
              </a:r>
              <a:endParaRPr lang="en-US" sz="2980" spc="29" dirty="0">
                <a:solidFill>
                  <a:srgbClr val="FFFFFF"/>
                </a:solidFill>
                <a:latin typeface="Montserrat Classic Bold" panose="00000800000000000000"/>
              </a:endParaRPr>
            </a:p>
          </p:txBody>
        </p:sp>
      </p:grpSp>
      <p:sp>
        <p:nvSpPr>
          <p:cNvPr id="9" name="TextBox 9"/>
          <p:cNvSpPr txBox="1"/>
          <p:nvPr/>
        </p:nvSpPr>
        <p:spPr>
          <a:xfrm>
            <a:off x="1555503" y="4533627"/>
            <a:ext cx="6454954" cy="857012"/>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Cho phép theo dõi, tra cứu thông tin hồ sơ nhân viên của công ty.</a:t>
            </a:r>
            <a:endParaRPr lang="en-US" sz="2510" spc="246">
              <a:solidFill>
                <a:srgbClr val="231F20"/>
              </a:solidFill>
              <a:latin typeface="Montserrat Light" panose="00000400000000000000"/>
            </a:endParaRPr>
          </a:p>
        </p:txBody>
      </p:sp>
      <p:grpSp>
        <p:nvGrpSpPr>
          <p:cNvPr id="10" name="Group 10"/>
          <p:cNvGrpSpPr/>
          <p:nvPr/>
        </p:nvGrpSpPr>
        <p:grpSpPr>
          <a:xfrm>
            <a:off x="14406502" y="3697753"/>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11814108" y="3721171"/>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4381609" y="6291511"/>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2711197" y="4571727"/>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a:off x="15302560" y="7198729"/>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22" name="Group 22"/>
          <p:cNvGrpSpPr/>
          <p:nvPr/>
        </p:nvGrpSpPr>
        <p:grpSpPr>
          <a:xfrm>
            <a:off x="15280477" y="4571727"/>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5" name="Freeform 25"/>
          <p:cNvSpPr/>
          <p:nvPr/>
        </p:nvSpPr>
        <p:spPr>
          <a:xfrm>
            <a:off x="12968277" y="4851676"/>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5612343" y="4860189"/>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1663813" y="1716079"/>
            <a:ext cx="9308329" cy="824966"/>
          </a:xfrm>
          <a:prstGeom prst="rect">
            <a:avLst/>
          </a:prstGeom>
        </p:spPr>
        <p:txBody>
          <a:bodyPr lIns="0" tIns="0" rIns="0" bIns="0" rtlCol="0" anchor="t">
            <a:spAutoFit/>
          </a:bodyPr>
          <a:lstStyle/>
          <a:p>
            <a:pPr algn="ctr">
              <a:lnSpc>
                <a:spcPts val="6550"/>
              </a:lnSpc>
              <a:spcBef>
                <a:spcPct val="0"/>
              </a:spcBef>
            </a:pPr>
            <a:r>
              <a:rPr lang="en-US" sz="4745" spc="37">
                <a:solidFill>
                  <a:srgbClr val="FFFFFF"/>
                </a:solidFill>
                <a:latin typeface="Arimo Bold" panose="020B0704020202020204"/>
              </a:rPr>
              <a:t>1. KẾT QUẢ ĐẠT ĐƯỢC</a:t>
            </a:r>
            <a:endParaRPr lang="en-US" sz="4745" spc="37">
              <a:solidFill>
                <a:srgbClr val="FFFFFF"/>
              </a:solidFill>
              <a:latin typeface="Arimo Bold" panose="020B0704020202020204"/>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31" name="Group 31"/>
          <p:cNvGrpSpPr/>
          <p:nvPr/>
        </p:nvGrpSpPr>
        <p:grpSpPr>
          <a:xfrm>
            <a:off x="660936" y="5730661"/>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0" y="3679"/>
              <a:ext cx="193834" cy="170755"/>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02</a:t>
              </a:r>
              <a:endParaRPr lang="en-US" sz="2980" spc="29" dirty="0">
                <a:solidFill>
                  <a:srgbClr val="FFFFFF"/>
                </a:solidFill>
                <a:latin typeface="Montserrat Classic Bold" panose="00000800000000000000"/>
              </a:endParaRPr>
            </a:p>
          </p:txBody>
        </p:sp>
      </p:grpSp>
      <p:sp>
        <p:nvSpPr>
          <p:cNvPr id="34" name="TextBox 34"/>
          <p:cNvSpPr txBox="1"/>
          <p:nvPr/>
        </p:nvSpPr>
        <p:spPr>
          <a:xfrm>
            <a:off x="1555503" y="5692561"/>
            <a:ext cx="6346855" cy="857012"/>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Cung cấp một hệ thống chấm công tiện ích.</a:t>
            </a:r>
            <a:endParaRPr lang="en-US" sz="2510" spc="246">
              <a:solidFill>
                <a:srgbClr val="231F20"/>
              </a:solidFill>
              <a:latin typeface="Montserrat Light" panose="00000400000000000000"/>
            </a:endParaRPr>
          </a:p>
        </p:txBody>
      </p:sp>
      <p:grpSp>
        <p:nvGrpSpPr>
          <p:cNvPr id="35" name="Group 35"/>
          <p:cNvGrpSpPr/>
          <p:nvPr/>
        </p:nvGrpSpPr>
        <p:grpSpPr>
          <a:xfrm>
            <a:off x="660936" y="7018844"/>
            <a:ext cx="682626" cy="662821"/>
            <a:chOff x="0" y="0"/>
            <a:chExt cx="179786" cy="174570"/>
          </a:xfrm>
        </p:grpSpPr>
        <p:sp>
          <p:nvSpPr>
            <p:cNvPr id="36" name="Freeform 36"/>
            <p:cNvSpPr/>
            <p:nvPr/>
          </p:nvSpPr>
          <p:spPr>
            <a:xfrm>
              <a:off x="0" y="0"/>
              <a:ext cx="179727" cy="174570"/>
            </a:xfrm>
            <a:custGeom>
              <a:avLst/>
              <a:gdLst/>
              <a:ahLst/>
              <a:cxnLst/>
              <a:rect l="l" t="t" r="r" b="b"/>
              <a:pathLst>
                <a:path w="179727" h="174570">
                  <a:moveTo>
                    <a:pt x="87285" y="0"/>
                  </a:moveTo>
                  <a:lnTo>
                    <a:pt x="92442" y="0"/>
                  </a:lnTo>
                  <a:cubicBezTo>
                    <a:pt x="115592" y="0"/>
                    <a:pt x="137793" y="9196"/>
                    <a:pt x="154162" y="25565"/>
                  </a:cubicBezTo>
                  <a:cubicBezTo>
                    <a:pt x="170531" y="41934"/>
                    <a:pt x="179727" y="64136"/>
                    <a:pt x="179727" y="87285"/>
                  </a:cubicBezTo>
                  <a:lnTo>
                    <a:pt x="179727" y="87285"/>
                  </a:lnTo>
                  <a:cubicBezTo>
                    <a:pt x="179727" y="110434"/>
                    <a:pt x="170531" y="132636"/>
                    <a:pt x="154162" y="149005"/>
                  </a:cubicBezTo>
                  <a:cubicBezTo>
                    <a:pt x="137793" y="165374"/>
                    <a:pt x="115592" y="174570"/>
                    <a:pt x="92442" y="174570"/>
                  </a:cubicBezTo>
                  <a:lnTo>
                    <a:pt x="87285" y="174570"/>
                  </a:lnTo>
                  <a:cubicBezTo>
                    <a:pt x="64136" y="174570"/>
                    <a:pt x="41934" y="165374"/>
                    <a:pt x="25565" y="149005"/>
                  </a:cubicBezTo>
                  <a:cubicBezTo>
                    <a:pt x="9196" y="132636"/>
                    <a:pt x="0" y="110434"/>
                    <a:pt x="0" y="87285"/>
                  </a:cubicBezTo>
                  <a:lnTo>
                    <a:pt x="0" y="87285"/>
                  </a:lnTo>
                  <a:cubicBezTo>
                    <a:pt x="0" y="64136"/>
                    <a:pt x="9196" y="41934"/>
                    <a:pt x="25565" y="25565"/>
                  </a:cubicBezTo>
                  <a:cubicBezTo>
                    <a:pt x="41934" y="9196"/>
                    <a:pt x="64136" y="0"/>
                    <a:pt x="87285" y="0"/>
                  </a:cubicBezTo>
                  <a:close/>
                </a:path>
              </a:pathLst>
            </a:custGeom>
            <a:solidFill>
              <a:srgbClr val="1A1A1A"/>
            </a:solidFill>
          </p:spPr>
        </p:sp>
        <p:sp>
          <p:nvSpPr>
            <p:cNvPr id="37" name="TextBox 37"/>
            <p:cNvSpPr txBox="1"/>
            <p:nvPr/>
          </p:nvSpPr>
          <p:spPr>
            <a:xfrm>
              <a:off x="0" y="0"/>
              <a:ext cx="179786" cy="174434"/>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03</a:t>
              </a:r>
              <a:endParaRPr lang="en-US" sz="2980" spc="29" dirty="0">
                <a:solidFill>
                  <a:srgbClr val="FFFFFF"/>
                </a:solidFill>
                <a:latin typeface="Montserrat Classic Bold" panose="00000800000000000000"/>
              </a:endParaRPr>
            </a:p>
          </p:txBody>
        </p:sp>
      </p:grpSp>
      <p:sp>
        <p:nvSpPr>
          <p:cNvPr id="38" name="TextBox 38"/>
          <p:cNvSpPr txBox="1"/>
          <p:nvPr/>
        </p:nvSpPr>
        <p:spPr>
          <a:xfrm>
            <a:off x="1490188" y="6980744"/>
            <a:ext cx="10484831" cy="2171462"/>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Xây dựng một hệ thống quản lý nhân sự toàn diện và hiệu quả cho Công ty Nodo, ban quản lý nhân sự có thể quản lý thông tin hồ sơ nhân viên, quản lý chấm công, quản lý số ngày nghỉ phép của nhân viên và báo cáo thống kê xếp loại chất lượng nhân viên.</a:t>
            </a:r>
            <a:endParaRPr lang="en-US" sz="2510" spc="246">
              <a:solidFill>
                <a:srgbClr val="231F20"/>
              </a:solidFill>
              <a:latin typeface="Montserrat Light" panose="00000400000000000000"/>
            </a:endParaRP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5612343" y="7487018"/>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6" name="Group 6"/>
          <p:cNvGrpSpPr/>
          <p:nvPr/>
        </p:nvGrpSpPr>
        <p:grpSpPr>
          <a:xfrm>
            <a:off x="660936" y="4451881"/>
            <a:ext cx="10098864" cy="847487"/>
            <a:chOff x="0" y="-38100"/>
            <a:chExt cx="13465152" cy="1129983"/>
          </a:xfrm>
        </p:grpSpPr>
        <p:grpSp>
          <p:nvGrpSpPr>
            <p:cNvPr id="7" name="Group 7"/>
            <p:cNvGrpSpPr/>
            <p:nvPr/>
          </p:nvGrpSpPr>
          <p:grpSpPr>
            <a:xfrm>
              <a:off x="0" y="72589"/>
              <a:ext cx="981534" cy="897598"/>
              <a:chOff x="0" y="-9700"/>
              <a:chExt cx="193883" cy="177303"/>
            </a:xfrm>
          </p:grpSpPr>
          <p:sp>
            <p:nvSpPr>
              <p:cNvPr id="8" name="Freeform 8"/>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9" name="TextBox 9"/>
              <p:cNvSpPr txBox="1"/>
              <p:nvPr/>
            </p:nvSpPr>
            <p:spPr>
              <a:xfrm>
                <a:off x="0" y="-9700"/>
                <a:ext cx="193834" cy="177277"/>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01</a:t>
                </a:r>
                <a:endParaRPr lang="en-US" sz="2980" spc="29" dirty="0">
                  <a:solidFill>
                    <a:srgbClr val="FFFFFF"/>
                  </a:solidFill>
                  <a:latin typeface="Montserrat Classic Bold" panose="00000800000000000000"/>
                </a:endParaRPr>
              </a:p>
            </p:txBody>
          </p:sp>
        </p:grpSp>
        <p:sp>
          <p:nvSpPr>
            <p:cNvPr id="10" name="TextBox 10"/>
            <p:cNvSpPr txBox="1"/>
            <p:nvPr/>
          </p:nvSpPr>
          <p:spPr>
            <a:xfrm>
              <a:off x="1192755" y="-38100"/>
              <a:ext cx="12272397" cy="1129983"/>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Tiếp tục hoàn thiện các tính năng mở rộng phần mềm nhằm cải tiến và nâng cấp chương trình</a:t>
              </a:r>
              <a:endParaRPr lang="en-US" sz="2510" spc="246">
                <a:solidFill>
                  <a:srgbClr val="231F20"/>
                </a:solidFill>
                <a:latin typeface="Montserrat Light" panose="00000400000000000000"/>
              </a:endParaRPr>
            </a:p>
          </p:txBody>
        </p:sp>
      </p:grpSp>
      <p:sp>
        <p:nvSpPr>
          <p:cNvPr id="11" name="TextBox 11"/>
          <p:cNvSpPr txBox="1"/>
          <p:nvPr/>
        </p:nvSpPr>
        <p:spPr>
          <a:xfrm>
            <a:off x="1663813" y="1716079"/>
            <a:ext cx="9308329" cy="824966"/>
          </a:xfrm>
          <a:prstGeom prst="rect">
            <a:avLst/>
          </a:prstGeom>
        </p:spPr>
        <p:txBody>
          <a:bodyPr lIns="0" tIns="0" rIns="0" bIns="0" rtlCol="0" anchor="t">
            <a:spAutoFit/>
          </a:bodyPr>
          <a:lstStyle/>
          <a:p>
            <a:pPr algn="ctr">
              <a:lnSpc>
                <a:spcPts val="6550"/>
              </a:lnSpc>
              <a:spcBef>
                <a:spcPct val="0"/>
              </a:spcBef>
            </a:pPr>
            <a:r>
              <a:rPr lang="en-US" sz="4745" spc="37">
                <a:solidFill>
                  <a:srgbClr val="FFFFFF"/>
                </a:solidFill>
                <a:latin typeface="Arimo Bold" panose="020B0704020202020204"/>
              </a:rPr>
              <a:t>2. HƯỚNG PHÁT TRIỂN</a:t>
            </a:r>
            <a:endParaRPr lang="en-US" sz="4745" spc="37">
              <a:solidFill>
                <a:srgbClr val="FFFFFF"/>
              </a:solidFill>
              <a:latin typeface="Arimo Bold" panose="020B0704020202020204"/>
            </a:endParaRPr>
          </a:p>
        </p:txBody>
      </p:sp>
      <p:grpSp>
        <p:nvGrpSpPr>
          <p:cNvPr id="12" name="Group 12"/>
          <p:cNvGrpSpPr/>
          <p:nvPr/>
        </p:nvGrpSpPr>
        <p:grpSpPr>
          <a:xfrm>
            <a:off x="916860" y="3148979"/>
            <a:ext cx="5689104" cy="275488"/>
            <a:chOff x="0" y="0"/>
            <a:chExt cx="4519796" cy="218865"/>
          </a:xfrm>
        </p:grpSpPr>
        <p:sp>
          <p:nvSpPr>
            <p:cNvPr id="13" name="Freeform 13"/>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4" name="TextBox 14"/>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5" name="Group 15"/>
          <p:cNvGrpSpPr/>
          <p:nvPr/>
        </p:nvGrpSpPr>
        <p:grpSpPr>
          <a:xfrm>
            <a:off x="660936" y="5806106"/>
            <a:ext cx="9926827" cy="684410"/>
            <a:chOff x="0" y="-28785"/>
            <a:chExt cx="13235769" cy="912546"/>
          </a:xfrm>
        </p:grpSpPr>
        <p:grpSp>
          <p:nvGrpSpPr>
            <p:cNvPr id="16" name="Group 16"/>
            <p:cNvGrpSpPr/>
            <p:nvPr/>
          </p:nvGrpSpPr>
          <p:grpSpPr>
            <a:xfrm>
              <a:off x="0" y="-28785"/>
              <a:ext cx="981534" cy="912546"/>
              <a:chOff x="0" y="-5686"/>
              <a:chExt cx="193883" cy="180256"/>
            </a:xfrm>
          </p:grpSpPr>
          <p:sp>
            <p:nvSpPr>
              <p:cNvPr id="17" name="Freeform 17"/>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18" name="TextBox 18"/>
              <p:cNvSpPr txBox="1"/>
              <p:nvPr/>
            </p:nvSpPr>
            <p:spPr>
              <a:xfrm>
                <a:off x="0" y="-5686"/>
                <a:ext cx="193834" cy="180120"/>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02</a:t>
                </a:r>
                <a:endParaRPr lang="en-US" sz="2980" spc="29" dirty="0">
                  <a:solidFill>
                    <a:srgbClr val="FFFFFF"/>
                  </a:solidFill>
                  <a:latin typeface="Montserrat Classic Bold" panose="00000800000000000000"/>
                </a:endParaRPr>
              </a:p>
            </p:txBody>
          </p:sp>
        </p:grpSp>
        <p:sp>
          <p:nvSpPr>
            <p:cNvPr id="19" name="TextBox 19"/>
            <p:cNvSpPr txBox="1"/>
            <p:nvPr/>
          </p:nvSpPr>
          <p:spPr>
            <a:xfrm>
              <a:off x="1192755" y="149939"/>
              <a:ext cx="12043014" cy="545783"/>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Tích hợp Single Sign On như facebook, gmail…</a:t>
              </a:r>
              <a:endParaRPr lang="en-US" sz="2510" spc="246">
                <a:solidFill>
                  <a:srgbClr val="231F20"/>
                </a:solidFill>
                <a:latin typeface="Montserrat Light" panose="00000400000000000000"/>
              </a:endParaRPr>
            </a:p>
          </p:txBody>
        </p:sp>
      </p:grpSp>
      <p:grpSp>
        <p:nvGrpSpPr>
          <p:cNvPr id="20" name="Group 20"/>
          <p:cNvGrpSpPr/>
          <p:nvPr/>
        </p:nvGrpSpPr>
        <p:grpSpPr>
          <a:xfrm>
            <a:off x="660936" y="6942010"/>
            <a:ext cx="9056308" cy="739655"/>
            <a:chOff x="0" y="-102445"/>
            <a:chExt cx="12075077" cy="986206"/>
          </a:xfrm>
        </p:grpSpPr>
        <p:grpSp>
          <p:nvGrpSpPr>
            <p:cNvPr id="21" name="Group 21"/>
            <p:cNvGrpSpPr/>
            <p:nvPr/>
          </p:nvGrpSpPr>
          <p:grpSpPr>
            <a:xfrm>
              <a:off x="0" y="-102445"/>
              <a:ext cx="910168" cy="986206"/>
              <a:chOff x="0" y="-20236"/>
              <a:chExt cx="179786" cy="194806"/>
            </a:xfrm>
          </p:grpSpPr>
          <p:sp>
            <p:nvSpPr>
              <p:cNvPr id="22" name="Freeform 22"/>
              <p:cNvSpPr/>
              <p:nvPr/>
            </p:nvSpPr>
            <p:spPr>
              <a:xfrm>
                <a:off x="0" y="0"/>
                <a:ext cx="179727" cy="174570"/>
              </a:xfrm>
              <a:custGeom>
                <a:avLst/>
                <a:gdLst/>
                <a:ahLst/>
                <a:cxnLst/>
                <a:rect l="l" t="t" r="r" b="b"/>
                <a:pathLst>
                  <a:path w="179727" h="174570">
                    <a:moveTo>
                      <a:pt x="87285" y="0"/>
                    </a:moveTo>
                    <a:lnTo>
                      <a:pt x="92442" y="0"/>
                    </a:lnTo>
                    <a:cubicBezTo>
                      <a:pt x="115592" y="0"/>
                      <a:pt x="137793" y="9196"/>
                      <a:pt x="154162" y="25565"/>
                    </a:cubicBezTo>
                    <a:cubicBezTo>
                      <a:pt x="170531" y="41934"/>
                      <a:pt x="179727" y="64136"/>
                      <a:pt x="179727" y="87285"/>
                    </a:cubicBezTo>
                    <a:lnTo>
                      <a:pt x="179727" y="87285"/>
                    </a:lnTo>
                    <a:cubicBezTo>
                      <a:pt x="179727" y="110434"/>
                      <a:pt x="170531" y="132636"/>
                      <a:pt x="154162" y="149005"/>
                    </a:cubicBezTo>
                    <a:cubicBezTo>
                      <a:pt x="137793" y="165374"/>
                      <a:pt x="115592" y="174570"/>
                      <a:pt x="92442" y="174570"/>
                    </a:cubicBezTo>
                    <a:lnTo>
                      <a:pt x="87285" y="174570"/>
                    </a:lnTo>
                    <a:cubicBezTo>
                      <a:pt x="64136" y="174570"/>
                      <a:pt x="41934" y="165374"/>
                      <a:pt x="25565" y="149005"/>
                    </a:cubicBezTo>
                    <a:cubicBezTo>
                      <a:pt x="9196" y="132636"/>
                      <a:pt x="0" y="110434"/>
                      <a:pt x="0" y="87285"/>
                    </a:cubicBezTo>
                    <a:lnTo>
                      <a:pt x="0" y="87285"/>
                    </a:lnTo>
                    <a:cubicBezTo>
                      <a:pt x="0" y="64136"/>
                      <a:pt x="9196" y="41934"/>
                      <a:pt x="25565" y="25565"/>
                    </a:cubicBezTo>
                    <a:cubicBezTo>
                      <a:pt x="41934" y="9196"/>
                      <a:pt x="64136" y="0"/>
                      <a:pt x="87285" y="0"/>
                    </a:cubicBezTo>
                    <a:close/>
                  </a:path>
                </a:pathLst>
              </a:custGeom>
              <a:solidFill>
                <a:srgbClr val="1A1A1A"/>
              </a:solidFill>
            </p:spPr>
          </p:sp>
          <p:sp>
            <p:nvSpPr>
              <p:cNvPr id="23" name="TextBox 23"/>
              <p:cNvSpPr txBox="1"/>
              <p:nvPr/>
            </p:nvSpPr>
            <p:spPr>
              <a:xfrm>
                <a:off x="0" y="-20236"/>
                <a:ext cx="179786" cy="194670"/>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03</a:t>
                </a:r>
                <a:endParaRPr lang="en-US" sz="2980" spc="29" dirty="0">
                  <a:solidFill>
                    <a:srgbClr val="FFFFFF"/>
                  </a:solidFill>
                  <a:latin typeface="Montserrat Classic Bold" panose="00000800000000000000"/>
                </a:endParaRPr>
              </a:p>
            </p:txBody>
          </p:sp>
        </p:grpSp>
        <p:sp>
          <p:nvSpPr>
            <p:cNvPr id="24" name="TextBox 24"/>
            <p:cNvSpPr txBox="1"/>
            <p:nvPr/>
          </p:nvSpPr>
          <p:spPr>
            <a:xfrm>
              <a:off x="1192755" y="149939"/>
              <a:ext cx="10882322" cy="545783"/>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Xây dựng thêm quản lý tính lương tự động.</a:t>
              </a:r>
              <a:endParaRPr lang="en-US" sz="2510" spc="246">
                <a:solidFill>
                  <a:srgbClr val="231F20"/>
                </a:solidFill>
                <a:latin typeface="Montserrat Light" panose="00000400000000000000"/>
              </a:endParaRPr>
            </a:p>
          </p:txBody>
        </p:sp>
      </p:grpSp>
      <p:grpSp>
        <p:nvGrpSpPr>
          <p:cNvPr id="25" name="Group 25"/>
          <p:cNvGrpSpPr/>
          <p:nvPr/>
        </p:nvGrpSpPr>
        <p:grpSpPr>
          <a:xfrm>
            <a:off x="12085550" y="-131220"/>
            <a:ext cx="9534019" cy="1112295"/>
            <a:chOff x="0" y="0"/>
            <a:chExt cx="1876002" cy="218865"/>
          </a:xfrm>
        </p:grpSpPr>
        <p:sp>
          <p:nvSpPr>
            <p:cNvPr id="26" name="Freeform 26"/>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27" name="TextBox 27"/>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28" name="AutoShape 28"/>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29" name="Freeform 29"/>
          <p:cNvSpPr/>
          <p:nvPr/>
        </p:nvSpPr>
        <p:spPr>
          <a:xfrm>
            <a:off x="12792453" y="4405624"/>
            <a:ext cx="4743912" cy="3468986"/>
          </a:xfrm>
          <a:custGeom>
            <a:avLst/>
            <a:gdLst/>
            <a:ahLst/>
            <a:cxnLst/>
            <a:rect l="l" t="t" r="r" b="b"/>
            <a:pathLst>
              <a:path w="4743912" h="3468986">
                <a:moveTo>
                  <a:pt x="0" y="0"/>
                </a:moveTo>
                <a:lnTo>
                  <a:pt x="4743913" y="0"/>
                </a:lnTo>
                <a:lnTo>
                  <a:pt x="4743913" y="3468986"/>
                </a:lnTo>
                <a:lnTo>
                  <a:pt x="0" y="3468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0" name="Group 30"/>
          <p:cNvGrpSpPr/>
          <p:nvPr/>
        </p:nvGrpSpPr>
        <p:grpSpPr>
          <a:xfrm>
            <a:off x="660936" y="8104572"/>
            <a:ext cx="735965" cy="763788"/>
            <a:chOff x="0" y="-26592"/>
            <a:chExt cx="193834" cy="201162"/>
          </a:xfrm>
        </p:grpSpPr>
        <p:sp>
          <p:nvSpPr>
            <p:cNvPr id="31" name="Freeform 31"/>
            <p:cNvSpPr/>
            <p:nvPr/>
          </p:nvSpPr>
          <p:spPr>
            <a:xfrm>
              <a:off x="0" y="0"/>
              <a:ext cx="179727" cy="174570"/>
            </a:xfrm>
            <a:custGeom>
              <a:avLst/>
              <a:gdLst/>
              <a:ahLst/>
              <a:cxnLst/>
              <a:rect l="l" t="t" r="r" b="b"/>
              <a:pathLst>
                <a:path w="179727" h="174570">
                  <a:moveTo>
                    <a:pt x="87285" y="0"/>
                  </a:moveTo>
                  <a:lnTo>
                    <a:pt x="92442" y="0"/>
                  </a:lnTo>
                  <a:cubicBezTo>
                    <a:pt x="115592" y="0"/>
                    <a:pt x="137793" y="9196"/>
                    <a:pt x="154162" y="25565"/>
                  </a:cubicBezTo>
                  <a:cubicBezTo>
                    <a:pt x="170531" y="41934"/>
                    <a:pt x="179727" y="64136"/>
                    <a:pt x="179727" y="87285"/>
                  </a:cubicBezTo>
                  <a:lnTo>
                    <a:pt x="179727" y="87285"/>
                  </a:lnTo>
                  <a:cubicBezTo>
                    <a:pt x="179727" y="110434"/>
                    <a:pt x="170531" y="132636"/>
                    <a:pt x="154162" y="149005"/>
                  </a:cubicBezTo>
                  <a:cubicBezTo>
                    <a:pt x="137793" y="165374"/>
                    <a:pt x="115592" y="174570"/>
                    <a:pt x="92442" y="174570"/>
                  </a:cubicBezTo>
                  <a:lnTo>
                    <a:pt x="87285" y="174570"/>
                  </a:lnTo>
                  <a:cubicBezTo>
                    <a:pt x="64136" y="174570"/>
                    <a:pt x="41934" y="165374"/>
                    <a:pt x="25565" y="149005"/>
                  </a:cubicBezTo>
                  <a:cubicBezTo>
                    <a:pt x="9196" y="132636"/>
                    <a:pt x="0" y="110434"/>
                    <a:pt x="0" y="87285"/>
                  </a:cubicBezTo>
                  <a:lnTo>
                    <a:pt x="0" y="87285"/>
                  </a:lnTo>
                  <a:cubicBezTo>
                    <a:pt x="0" y="64136"/>
                    <a:pt x="9196" y="41934"/>
                    <a:pt x="25565" y="25565"/>
                  </a:cubicBezTo>
                  <a:cubicBezTo>
                    <a:pt x="41934" y="9196"/>
                    <a:pt x="64136" y="0"/>
                    <a:pt x="87285" y="0"/>
                  </a:cubicBezTo>
                  <a:close/>
                </a:path>
              </a:pathLst>
            </a:custGeom>
            <a:solidFill>
              <a:srgbClr val="1A1A1A"/>
            </a:solidFill>
          </p:spPr>
        </p:sp>
        <p:sp>
          <p:nvSpPr>
            <p:cNvPr id="32" name="TextBox 32"/>
            <p:cNvSpPr txBox="1"/>
            <p:nvPr/>
          </p:nvSpPr>
          <p:spPr>
            <a:xfrm>
              <a:off x="0" y="-26592"/>
              <a:ext cx="193834" cy="201026"/>
            </a:xfrm>
            <a:prstGeom prst="rect">
              <a:avLst/>
            </a:prstGeom>
          </p:spPr>
          <p:txBody>
            <a:bodyPr lIns="50800" tIns="50800" rIns="50800" bIns="50800" rtlCol="0" anchor="t"/>
            <a:lstStyle/>
            <a:p>
              <a:pPr marL="0" lvl="0" indent="0" algn="ctr">
                <a:lnSpc>
                  <a:spcPts val="4115"/>
                </a:lnSpc>
                <a:spcBef>
                  <a:spcPct val="0"/>
                </a:spcBef>
              </a:pPr>
              <a:r>
                <a:rPr lang="en-US" sz="2980" spc="29" dirty="0">
                  <a:solidFill>
                    <a:srgbClr val="FFFFFF"/>
                  </a:solidFill>
                  <a:latin typeface="Montserrat Classic Bold" panose="00000800000000000000"/>
                </a:rPr>
                <a:t>04</a:t>
              </a:r>
              <a:endParaRPr lang="en-US" sz="2980" spc="29" dirty="0">
                <a:solidFill>
                  <a:srgbClr val="FFFFFF"/>
                </a:solidFill>
                <a:latin typeface="Montserrat Classic Bold" panose="00000800000000000000"/>
              </a:endParaRPr>
            </a:p>
          </p:txBody>
        </p:sp>
      </p:grpSp>
      <p:sp>
        <p:nvSpPr>
          <p:cNvPr id="33" name="TextBox 33"/>
          <p:cNvSpPr txBox="1"/>
          <p:nvPr/>
        </p:nvSpPr>
        <p:spPr>
          <a:xfrm>
            <a:off x="1555503" y="8308469"/>
            <a:ext cx="8161742" cy="418862"/>
          </a:xfrm>
          <a:prstGeom prst="rect">
            <a:avLst/>
          </a:prstGeom>
        </p:spPr>
        <p:txBody>
          <a:bodyPr lIns="0" tIns="0" rIns="0" bIns="0" rtlCol="0" anchor="t">
            <a:spAutoFit/>
          </a:bodyPr>
          <a:lstStyle/>
          <a:p>
            <a:pPr marL="0" lvl="0" indent="0" algn="l">
              <a:lnSpc>
                <a:spcPts val="3465"/>
              </a:lnSpc>
              <a:spcBef>
                <a:spcPct val="0"/>
              </a:spcBef>
            </a:pPr>
            <a:r>
              <a:rPr lang="en-US" sz="2510" spc="246">
                <a:solidFill>
                  <a:srgbClr val="231F20"/>
                </a:solidFill>
                <a:latin typeface="Montserrat Light" panose="00000400000000000000"/>
              </a:rPr>
              <a:t>Chấm công nhận diện bằng khuôn mặt.</a:t>
            </a:r>
            <a:endParaRPr lang="en-US" sz="2510" spc="246">
              <a:solidFill>
                <a:srgbClr val="231F20"/>
              </a:solidFill>
              <a:latin typeface="Montserrat Light" panose="000004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1"/>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83513" b="-83513"/>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1"/>
            <a:stretch>
              <a:fillRect t="-25622"/>
            </a:stretch>
          </a:blipFill>
        </p:spPr>
      </p:sp>
      <p:grpSp>
        <p:nvGrpSpPr>
          <p:cNvPr id="12" name="Group 12"/>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25155" r="-25155"/>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1"/>
            <a:stretch>
              <a:fillRect t="-25622"/>
            </a:stretch>
          </a:blipFill>
        </p:spPr>
      </p:sp>
      <p:grpSp>
        <p:nvGrpSpPr>
          <p:cNvPr id="15" name="Group 15"/>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24991" r="-24991"/>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1"/>
            <a:stretch>
              <a:fillRect t="-25622"/>
            </a:stretch>
          </a:blipFill>
        </p:spPr>
      </p:sp>
      <p:grpSp>
        <p:nvGrpSpPr>
          <p:cNvPr id="18" name="Group 18"/>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4991" r="-24991"/>
              </a:stretch>
            </a:blipFill>
          </p:spPr>
        </p:sp>
      </p:grpSp>
      <p:sp>
        <p:nvSpPr>
          <p:cNvPr id="20" name="Freeform 20"/>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1"/>
            <a:stretch>
              <a:fillRect t="-25622"/>
            </a:stretch>
          </a:blipFill>
        </p:spPr>
      </p:sp>
      <p:grpSp>
        <p:nvGrpSpPr>
          <p:cNvPr id="21" name="Group 21"/>
          <p:cNvGrpSpPr/>
          <p:nvPr/>
        </p:nvGrpSpPr>
        <p:grpSpPr>
          <a:xfrm>
            <a:off x="16189931" y="5273669"/>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t="-24985" b="-24985"/>
              </a:stretch>
            </a:blipFill>
          </p:spPr>
        </p:sp>
      </p:grpSp>
      <p:sp>
        <p:nvSpPr>
          <p:cNvPr id="23" name="Freeform 23"/>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1"/>
            <a:stretch>
              <a:fillRect t="-25622"/>
            </a:stretch>
          </a:blipFill>
        </p:spPr>
      </p:sp>
      <p:grpSp>
        <p:nvGrpSpPr>
          <p:cNvPr id="24" name="Group 24"/>
          <p:cNvGrpSpPr/>
          <p:nvPr/>
        </p:nvGrpSpPr>
        <p:grpSpPr>
          <a:xfrm>
            <a:off x="16189931" y="1809639"/>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5015" r="-25015"/>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27" name="Group 27"/>
          <p:cNvGrpSpPr/>
          <p:nvPr/>
        </p:nvGrpSpPr>
        <p:grpSpPr>
          <a:xfrm>
            <a:off x="16189931" y="-165741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30016" r="-30016"/>
              </a:stretch>
            </a:blipFill>
          </p:spPr>
        </p:sp>
      </p:grpSp>
      <p:grpSp>
        <p:nvGrpSpPr>
          <p:cNvPr id="29" name="Group 29"/>
          <p:cNvGrpSpPr/>
          <p:nvPr/>
        </p:nvGrpSpPr>
        <p:grpSpPr>
          <a:xfrm>
            <a:off x="16189931" y="8703201"/>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t="-25078" b="-25078"/>
              </a:stretch>
            </a:blipFill>
          </p:spPr>
        </p:sp>
      </p:grpSp>
      <p:sp>
        <p:nvSpPr>
          <p:cNvPr id="31" name="Freeform 31"/>
          <p:cNvSpPr/>
          <p:nvPr/>
        </p:nvSpPr>
        <p:spPr>
          <a:xfrm>
            <a:off x="4821904" y="1218127"/>
            <a:ext cx="1566145" cy="1464353"/>
          </a:xfrm>
          <a:custGeom>
            <a:avLst/>
            <a:gdLst/>
            <a:ahLst/>
            <a:cxnLst/>
            <a:rect l="l" t="t" r="r" b="b"/>
            <a:pathLst>
              <a:path w="1566145" h="1464353">
                <a:moveTo>
                  <a:pt x="0" y="0"/>
                </a:moveTo>
                <a:lnTo>
                  <a:pt x="1566145" y="0"/>
                </a:lnTo>
                <a:lnTo>
                  <a:pt x="1566145" y="1464353"/>
                </a:lnTo>
                <a:lnTo>
                  <a:pt x="0" y="1464353"/>
                </a:lnTo>
                <a:lnTo>
                  <a:pt x="0" y="0"/>
                </a:lnTo>
                <a:close/>
              </a:path>
            </a:pathLst>
          </a:custGeom>
          <a:blipFill>
            <a:blip r:embed="rId9"/>
            <a:stretch>
              <a:fillRect t="-3475" b="-3475"/>
            </a:stretch>
          </a:blipFill>
        </p:spPr>
      </p:sp>
      <p:sp>
        <p:nvSpPr>
          <p:cNvPr id="32" name="TextBox 32"/>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0"/>
              </a:lnSpc>
              <a:spcBef>
                <a:spcPct val="0"/>
              </a:spcBef>
            </a:pPr>
            <a:r>
              <a:rPr lang="en-US" sz="5575" u="none" strike="noStrike">
                <a:solidFill>
                  <a:srgbClr val="FFFFFF"/>
                </a:solidFill>
                <a:latin typeface="Archivo Black" panose="020B0A03020202020B04"/>
              </a:rPr>
              <a:t>THANK'S FOR WATCHING</a:t>
            </a:r>
            <a:endParaRPr lang="en-US" sz="5575" u="none" strike="noStrike">
              <a:solidFill>
                <a:srgbClr val="FFFFFF"/>
              </a:solidFill>
              <a:latin typeface="Archivo Black" panose="020B0A03020202020B04"/>
            </a:endParaRPr>
          </a:p>
        </p:txBody>
      </p:sp>
      <p:sp>
        <p:nvSpPr>
          <p:cNvPr id="33" name="TextBox 33"/>
          <p:cNvSpPr txBox="1"/>
          <p:nvPr/>
        </p:nvSpPr>
        <p:spPr>
          <a:xfrm>
            <a:off x="4419761" y="2659629"/>
            <a:ext cx="2431696" cy="476250"/>
          </a:xfrm>
          <a:prstGeom prst="rect">
            <a:avLst/>
          </a:prstGeom>
        </p:spPr>
        <p:txBody>
          <a:bodyPr lIns="0" tIns="0" rIns="0" bIns="0" rtlCol="0" anchor="t">
            <a:spAutoFit/>
          </a:bodyPr>
          <a:lstStyle/>
          <a:p>
            <a:pPr algn="ctr">
              <a:lnSpc>
                <a:spcPts val="3690"/>
              </a:lnSpc>
            </a:pPr>
            <a:r>
              <a:rPr lang="en-US" sz="3075" spc="-61">
                <a:solidFill>
                  <a:srgbClr val="040506"/>
                </a:solidFill>
                <a:latin typeface="Montserrat Classic Bold" panose="00000800000000000000"/>
              </a:rPr>
              <a:t>NODO JSC</a:t>
            </a:r>
            <a:endParaRPr lang="en-US" sz="3075" spc="-61">
              <a:solidFill>
                <a:srgbClr val="040506"/>
              </a:solidFill>
              <a:latin typeface="Montserrat Classic Bold" panose="00000800000000000000"/>
            </a:endParaRPr>
          </a:p>
        </p:txBody>
      </p:sp>
      <p:sp>
        <p:nvSpPr>
          <p:cNvPr id="34" name="TextBox 34"/>
          <p:cNvSpPr txBox="1"/>
          <p:nvPr/>
        </p:nvSpPr>
        <p:spPr>
          <a:xfrm>
            <a:off x="1541655" y="8426014"/>
            <a:ext cx="8187907" cy="1372583"/>
          </a:xfrm>
          <a:prstGeom prst="rect">
            <a:avLst/>
          </a:prstGeom>
        </p:spPr>
        <p:txBody>
          <a:bodyPr lIns="0" tIns="0" rIns="0" bIns="0" rtlCol="0" anchor="t">
            <a:spAutoFit/>
          </a:bodyPr>
          <a:lstStyle/>
          <a:p>
            <a:pPr algn="ctr">
              <a:lnSpc>
                <a:spcPts val="3620"/>
              </a:lnSpc>
            </a:pPr>
            <a:r>
              <a:rPr lang="en-US" sz="2585">
                <a:solidFill>
                  <a:srgbClr val="100F0D"/>
                </a:solidFill>
                <a:latin typeface="Arimo Bold" panose="020B0704020202020204"/>
              </a:rPr>
              <a:t>Em xin chân thành cảm ơn hội đông thầy cô đã lắng nghe và theo dõi bài thuyết trình của em.</a:t>
            </a:r>
            <a:endParaRPr lang="en-US" sz="2585">
              <a:solidFill>
                <a:srgbClr val="100F0D"/>
              </a:solidFill>
              <a:latin typeface="Arimo Bold" panose="020B0704020202020204"/>
            </a:endParaRPr>
          </a:p>
          <a:p>
            <a:pPr algn="ctr">
              <a:lnSpc>
                <a:spcPts val="3620"/>
              </a:lnSpc>
            </a:pPr>
            <a:endParaRPr lang="en-US" sz="2585">
              <a:solidFill>
                <a:srgbClr val="100F0D"/>
              </a:solidFill>
              <a:latin typeface="Arimo Bold" panose="020B07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2"/>
            <a:stretch>
              <a:fillRect t="-90524" b="-101973"/>
            </a:stretch>
          </a:blipFill>
        </p:spPr>
      </p:sp>
      <p:sp>
        <p:nvSpPr>
          <p:cNvPr id="7" name="TextBox 7"/>
          <p:cNvSpPr txBox="1"/>
          <p:nvPr/>
        </p:nvSpPr>
        <p:spPr>
          <a:xfrm>
            <a:off x="4559819" y="1338817"/>
            <a:ext cx="9168362" cy="1714917"/>
          </a:xfrm>
          <a:prstGeom prst="rect">
            <a:avLst/>
          </a:prstGeom>
        </p:spPr>
        <p:txBody>
          <a:bodyPr lIns="0" tIns="0" rIns="0" bIns="0" rtlCol="0" anchor="t">
            <a:spAutoFit/>
          </a:bodyPr>
          <a:lstStyle/>
          <a:p>
            <a:pPr algn="ctr">
              <a:lnSpc>
                <a:spcPts val="13775"/>
              </a:lnSpc>
            </a:pPr>
            <a:r>
              <a:rPr lang="en-US" sz="9980" spc="79">
                <a:solidFill>
                  <a:srgbClr val="FFFFFF"/>
                </a:solidFill>
                <a:latin typeface="Arimo Bold" panose="020B0704020202020204"/>
              </a:rPr>
              <a:t>NỘI DUNG</a:t>
            </a:r>
            <a:endParaRPr lang="en-US" sz="9980" spc="79">
              <a:solidFill>
                <a:srgbClr val="FFFFFF"/>
              </a:solidFill>
              <a:latin typeface="Arimo Bold" panose="020B0704020202020204"/>
            </a:endParaRPr>
          </a:p>
        </p:txBody>
      </p:sp>
      <p:grpSp>
        <p:nvGrpSpPr>
          <p:cNvPr id="8" name="Group 8"/>
          <p:cNvGrpSpPr/>
          <p:nvPr/>
        </p:nvGrpSpPr>
        <p:grpSpPr>
          <a:xfrm>
            <a:off x="2046808" y="5617946"/>
            <a:ext cx="14212284" cy="3640354"/>
            <a:chOff x="0" y="0"/>
            <a:chExt cx="18949712" cy="4853806"/>
          </a:xfrm>
        </p:grpSpPr>
        <p:sp>
          <p:nvSpPr>
            <p:cNvPr id="9" name="TextBox 9"/>
            <p:cNvSpPr txBox="1"/>
            <p:nvPr/>
          </p:nvSpPr>
          <p:spPr>
            <a:xfrm>
              <a:off x="0" y="-114300"/>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01</a:t>
              </a:r>
              <a:endParaRPr lang="en-US" sz="6800" u="none" strike="noStrike" spc="360" dirty="0">
                <a:solidFill>
                  <a:srgbClr val="231F20"/>
                </a:solidFill>
                <a:latin typeface="Montserrat Classic Bold" panose="00000800000000000000"/>
              </a:endParaRPr>
            </a:p>
          </p:txBody>
        </p:sp>
        <p:sp>
          <p:nvSpPr>
            <p:cNvPr id="10" name="TextBox 10"/>
            <p:cNvSpPr txBox="1"/>
            <p:nvPr/>
          </p:nvSpPr>
          <p:spPr>
            <a:xfrm>
              <a:off x="2287559" y="502890"/>
              <a:ext cx="6595084" cy="697872"/>
            </a:xfrm>
            <a:prstGeom prst="rect">
              <a:avLst/>
            </a:prstGeom>
          </p:spPr>
          <p:txBody>
            <a:bodyPr lIns="0" tIns="0" rIns="0" bIns="0" rtlCol="0" anchor="t">
              <a:spAutoFit/>
            </a:bodyPr>
            <a:lstStyle/>
            <a:p>
              <a:pPr algn="ctr">
                <a:lnSpc>
                  <a:spcPts val="4485"/>
                </a:lnSpc>
              </a:pPr>
              <a:r>
                <a:rPr lang="en-US" sz="3250" spc="318">
                  <a:solidFill>
                    <a:srgbClr val="231F20"/>
                  </a:solidFill>
                  <a:latin typeface="Montserrat Light" panose="00000400000000000000"/>
                </a:rPr>
                <a:t>Tổng quan về đề tài</a:t>
              </a:r>
              <a:endParaRPr lang="en-US" sz="3250" spc="318">
                <a:solidFill>
                  <a:srgbClr val="231F20"/>
                </a:solidFill>
                <a:latin typeface="Montserrat Light" panose="00000400000000000000"/>
              </a:endParaRPr>
            </a:p>
          </p:txBody>
        </p:sp>
        <p:sp>
          <p:nvSpPr>
            <p:cNvPr id="11" name="TextBox 11"/>
            <p:cNvSpPr txBox="1"/>
            <p:nvPr/>
          </p:nvSpPr>
          <p:spPr>
            <a:xfrm>
              <a:off x="0" y="3384476"/>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03</a:t>
              </a:r>
              <a:endParaRPr lang="en-US" sz="6800" u="none" strike="noStrike" spc="360" dirty="0">
                <a:solidFill>
                  <a:srgbClr val="231F20"/>
                </a:solidFill>
                <a:latin typeface="Montserrat Classic Bold" panose="00000800000000000000"/>
              </a:endParaRPr>
            </a:p>
          </p:txBody>
        </p:sp>
        <p:sp>
          <p:nvSpPr>
            <p:cNvPr id="12" name="TextBox 12"/>
            <p:cNvSpPr txBox="1"/>
            <p:nvPr/>
          </p:nvSpPr>
          <p:spPr>
            <a:xfrm>
              <a:off x="2287559" y="4001666"/>
              <a:ext cx="5287902" cy="697872"/>
            </a:xfrm>
            <a:prstGeom prst="rect">
              <a:avLst/>
            </a:prstGeom>
          </p:spPr>
          <p:txBody>
            <a:bodyPr lIns="0" tIns="0" rIns="0" bIns="0" rtlCol="0" anchor="t">
              <a:spAutoFit/>
            </a:bodyPr>
            <a:lstStyle/>
            <a:p>
              <a:pPr algn="ctr">
                <a:lnSpc>
                  <a:spcPts val="4485"/>
                </a:lnSpc>
              </a:pPr>
              <a:r>
                <a:rPr lang="en-US" sz="3250" spc="318" dirty="0">
                  <a:solidFill>
                    <a:srgbClr val="231F20"/>
                  </a:solidFill>
                  <a:latin typeface="Montserrat Light" panose="00000400000000000000"/>
                </a:rPr>
                <a:t>Demo </a:t>
              </a:r>
              <a:r>
                <a:rPr lang="en-US" sz="3250" spc="318" dirty="0" err="1">
                  <a:solidFill>
                    <a:srgbClr val="231F20"/>
                  </a:solidFill>
                  <a:latin typeface="Montserrat Light" panose="00000400000000000000"/>
                </a:rPr>
                <a:t>sản</a:t>
              </a:r>
              <a:r>
                <a:rPr lang="en-US" sz="3250" spc="318" dirty="0">
                  <a:solidFill>
                    <a:srgbClr val="231F20"/>
                  </a:solidFill>
                  <a:latin typeface="Montserrat Light" panose="00000400000000000000"/>
                </a:rPr>
                <a:t> </a:t>
              </a:r>
              <a:r>
                <a:rPr lang="en-US" sz="3250" spc="318" dirty="0" err="1">
                  <a:solidFill>
                    <a:srgbClr val="231F20"/>
                  </a:solidFill>
                  <a:latin typeface="Montserrat Light" panose="00000400000000000000"/>
                </a:rPr>
                <a:t>phẩm</a:t>
              </a:r>
              <a:endParaRPr lang="en-US" sz="3250" spc="318" dirty="0">
                <a:solidFill>
                  <a:srgbClr val="231F20"/>
                </a:solidFill>
                <a:latin typeface="Montserrat Light" panose="00000400000000000000"/>
              </a:endParaRPr>
            </a:p>
          </p:txBody>
        </p:sp>
        <p:sp>
          <p:nvSpPr>
            <p:cNvPr id="13" name="TextBox 13"/>
            <p:cNvSpPr txBox="1"/>
            <p:nvPr/>
          </p:nvSpPr>
          <p:spPr>
            <a:xfrm>
              <a:off x="9868150" y="-114300"/>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02</a:t>
              </a:r>
              <a:endParaRPr lang="en-US" sz="6800" u="none" strike="noStrike" spc="360" dirty="0">
                <a:solidFill>
                  <a:srgbClr val="231F20"/>
                </a:solidFill>
                <a:latin typeface="Montserrat Classic Bold" panose="00000800000000000000"/>
              </a:endParaRPr>
            </a:p>
          </p:txBody>
        </p:sp>
        <p:sp>
          <p:nvSpPr>
            <p:cNvPr id="14" name="TextBox 14"/>
            <p:cNvSpPr txBox="1"/>
            <p:nvPr/>
          </p:nvSpPr>
          <p:spPr>
            <a:xfrm>
              <a:off x="12155709" y="179457"/>
              <a:ext cx="6794003" cy="1447172"/>
            </a:xfrm>
            <a:prstGeom prst="rect">
              <a:avLst/>
            </a:prstGeom>
          </p:spPr>
          <p:txBody>
            <a:bodyPr lIns="0" tIns="0" rIns="0" bIns="0" rtlCol="0" anchor="t">
              <a:spAutoFit/>
            </a:bodyPr>
            <a:lstStyle/>
            <a:p>
              <a:pPr algn="ctr">
                <a:lnSpc>
                  <a:spcPts val="4485"/>
                </a:lnSpc>
              </a:pPr>
              <a:r>
                <a:rPr lang="en-US" sz="3250" spc="318">
                  <a:solidFill>
                    <a:srgbClr val="231F20"/>
                  </a:solidFill>
                  <a:latin typeface="Montserrat Light" panose="00000400000000000000"/>
                </a:rPr>
                <a:t>Phân tích và thiết kế</a:t>
              </a:r>
              <a:endParaRPr lang="en-US" sz="3250" spc="318">
                <a:solidFill>
                  <a:srgbClr val="231F20"/>
                </a:solidFill>
                <a:latin typeface="Montserrat Light" panose="00000400000000000000"/>
              </a:endParaRPr>
            </a:p>
            <a:p>
              <a:pPr algn="ctr">
                <a:lnSpc>
                  <a:spcPts val="4485"/>
                </a:lnSpc>
              </a:pPr>
              <a:r>
                <a:rPr lang="en-US" sz="3250" spc="318">
                  <a:solidFill>
                    <a:srgbClr val="231F20"/>
                  </a:solidFill>
                  <a:latin typeface="Montserrat Light" panose="00000400000000000000"/>
                </a:rPr>
                <a:t> hệ thống</a:t>
              </a:r>
              <a:endParaRPr lang="en-US" sz="3250" spc="318">
                <a:solidFill>
                  <a:srgbClr val="231F20"/>
                </a:solidFill>
                <a:latin typeface="Montserrat Light" panose="00000400000000000000"/>
              </a:endParaRPr>
            </a:p>
          </p:txBody>
        </p:sp>
        <p:sp>
          <p:nvSpPr>
            <p:cNvPr id="15" name="TextBox 15"/>
            <p:cNvSpPr txBox="1"/>
            <p:nvPr/>
          </p:nvSpPr>
          <p:spPr>
            <a:xfrm>
              <a:off x="9868150" y="3384476"/>
              <a:ext cx="2668559" cy="1469330"/>
            </a:xfrm>
            <a:prstGeom prst="rect">
              <a:avLst/>
            </a:prstGeom>
          </p:spPr>
          <p:txBody>
            <a:bodyPr lIns="0" tIns="0" rIns="0" bIns="0" rtlCol="0" anchor="t">
              <a:spAutoFit/>
            </a:bodyPr>
            <a:lstStyle/>
            <a:p>
              <a:pPr marL="0" lvl="0" indent="0" algn="ctr">
                <a:lnSpc>
                  <a:spcPts val="9380"/>
                </a:lnSpc>
                <a:spcBef>
                  <a:spcPct val="0"/>
                </a:spcBef>
              </a:pPr>
              <a:r>
                <a:rPr lang="en-US" sz="6800" u="none" strike="noStrike" spc="360" dirty="0">
                  <a:solidFill>
                    <a:srgbClr val="231F20"/>
                  </a:solidFill>
                  <a:latin typeface="Montserrat Classic Bold" panose="00000800000000000000"/>
                </a:rPr>
                <a:t>04</a:t>
              </a:r>
              <a:endParaRPr lang="en-US" sz="6800" u="none" strike="noStrike" spc="360" dirty="0">
                <a:solidFill>
                  <a:srgbClr val="231F20"/>
                </a:solidFill>
                <a:latin typeface="Montserrat Classic Bold" panose="00000800000000000000"/>
              </a:endParaRPr>
            </a:p>
          </p:txBody>
        </p:sp>
        <p:sp>
          <p:nvSpPr>
            <p:cNvPr id="16" name="TextBox 16"/>
            <p:cNvSpPr txBox="1"/>
            <p:nvPr/>
          </p:nvSpPr>
          <p:spPr>
            <a:xfrm>
              <a:off x="12155709" y="4001666"/>
              <a:ext cx="2701956" cy="697872"/>
            </a:xfrm>
            <a:prstGeom prst="rect">
              <a:avLst/>
            </a:prstGeom>
          </p:spPr>
          <p:txBody>
            <a:bodyPr lIns="0" tIns="0" rIns="0" bIns="0" rtlCol="0" anchor="t">
              <a:spAutoFit/>
            </a:bodyPr>
            <a:lstStyle/>
            <a:p>
              <a:pPr algn="ctr">
                <a:lnSpc>
                  <a:spcPts val="4485"/>
                </a:lnSpc>
              </a:pPr>
              <a:r>
                <a:rPr lang="en-US" sz="3250" spc="318">
                  <a:solidFill>
                    <a:srgbClr val="231F20"/>
                  </a:solidFill>
                  <a:latin typeface="Montserrat Light" panose="00000400000000000000"/>
                </a:rPr>
                <a:t>Kết luận</a:t>
              </a:r>
              <a:endParaRPr lang="en-US" sz="3250" spc="318">
                <a:solidFill>
                  <a:srgbClr val="231F20"/>
                </a:solidFill>
                <a:latin typeface="Montserrat Light" panose="0000040000000000000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10579341"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3410122"/>
            <a:ext cx="9440390" cy="2375177"/>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1: </a:t>
            </a:r>
            <a:endParaRPr lang="en-US" sz="6930" spc="679">
              <a:solidFill>
                <a:srgbClr val="231F20"/>
              </a:solidFill>
              <a:latin typeface="Oswald Bold" panose="00000800000000000000"/>
            </a:endParaRPr>
          </a:p>
          <a:p>
            <a:pPr marL="0" lvl="0" indent="0" algn="l">
              <a:lnSpc>
                <a:spcPts val="9565"/>
              </a:lnSpc>
              <a:spcBef>
                <a:spcPct val="0"/>
              </a:spcBef>
            </a:pPr>
            <a:r>
              <a:rPr lang="en-US" sz="6930" spc="679">
                <a:solidFill>
                  <a:srgbClr val="231F20"/>
                </a:solidFill>
                <a:latin typeface="Oswald Bold" panose="00000800000000000000"/>
              </a:rPr>
              <a:t>TỔNG QUAN VỀ ĐỀ TÀI</a:t>
            </a:r>
            <a:endParaRPr lang="en-US" sz="6930" spc="679">
              <a:solidFill>
                <a:srgbClr val="231F20"/>
              </a:solidFill>
              <a:latin typeface="Oswald Bold" panose="00000800000000000000"/>
            </a:endParaRP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2"/>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3"/>
              <a:stretch>
                <a:fillRect l="-73275" t="-17898" b="-17899"/>
              </a:stretch>
            </a:blipFill>
          </p:spPr>
        </p:sp>
      </p:grpSp>
      <p:sp>
        <p:nvSpPr>
          <p:cNvPr id="7" name="TextBox 7"/>
          <p:cNvSpPr txBox="1"/>
          <p:nvPr/>
        </p:nvSpPr>
        <p:spPr>
          <a:xfrm>
            <a:off x="595755" y="537686"/>
            <a:ext cx="5013979" cy="884491"/>
          </a:xfrm>
          <a:prstGeom prst="rect">
            <a:avLst/>
          </a:prstGeom>
        </p:spPr>
        <p:txBody>
          <a:bodyPr lIns="0" tIns="0" rIns="0" bIns="0" rtlCol="0" anchor="t">
            <a:spAutoFit/>
          </a:bodyPr>
          <a:lstStyle/>
          <a:p>
            <a:pPr algn="l">
              <a:lnSpc>
                <a:spcPts val="6980"/>
              </a:lnSpc>
            </a:pPr>
            <a:r>
              <a:rPr lang="en-US" sz="5060" spc="177">
                <a:solidFill>
                  <a:srgbClr val="010101"/>
                </a:solidFill>
                <a:latin typeface="Arimo Bold" panose="020B0704020202020204"/>
              </a:rPr>
              <a:t>1. TỔNG QUAN </a:t>
            </a:r>
            <a:endParaRPr lang="en-US" sz="5060" spc="177">
              <a:solidFill>
                <a:srgbClr val="010101"/>
              </a:solidFill>
              <a:latin typeface="Arimo Bold" panose="020B0704020202020204"/>
            </a:endParaRPr>
          </a:p>
        </p:txBody>
      </p:sp>
      <p:grpSp>
        <p:nvGrpSpPr>
          <p:cNvPr id="8" name="Group 8"/>
          <p:cNvGrpSpPr/>
          <p:nvPr/>
        </p:nvGrpSpPr>
        <p:grpSpPr>
          <a:xfrm>
            <a:off x="595755" y="2273180"/>
            <a:ext cx="11506452" cy="2385471"/>
            <a:chOff x="0" y="0"/>
            <a:chExt cx="15341936" cy="3180628"/>
          </a:xfrm>
        </p:grpSpPr>
        <p:grpSp>
          <p:nvGrpSpPr>
            <p:cNvPr id="9" name="Group 9"/>
            <p:cNvGrpSpPr/>
            <p:nvPr/>
          </p:nvGrpSpPr>
          <p:grpSpPr>
            <a:xfrm>
              <a:off x="0" y="449518"/>
              <a:ext cx="12599951" cy="2403678"/>
              <a:chOff x="0" y="0"/>
              <a:chExt cx="3225608" cy="615345"/>
            </a:xfrm>
          </p:grpSpPr>
          <p:sp>
            <p:nvSpPr>
              <p:cNvPr id="10" name="Freeform 10"/>
              <p:cNvSpPr/>
              <p:nvPr/>
            </p:nvSpPr>
            <p:spPr>
              <a:xfrm>
                <a:off x="0" y="0"/>
                <a:ext cx="3225608" cy="615345"/>
              </a:xfrm>
              <a:custGeom>
                <a:avLst/>
                <a:gdLst/>
                <a:ahLst/>
                <a:cxnLst/>
                <a:rect l="l" t="t" r="r" b="b"/>
                <a:pathLst>
                  <a:path w="3225608" h="615345">
                    <a:moveTo>
                      <a:pt x="9012" y="0"/>
                    </a:moveTo>
                    <a:lnTo>
                      <a:pt x="3216596" y="0"/>
                    </a:lnTo>
                    <a:cubicBezTo>
                      <a:pt x="3221573" y="0"/>
                      <a:pt x="3225608" y="4035"/>
                      <a:pt x="3225608" y="9012"/>
                    </a:cubicBezTo>
                    <a:lnTo>
                      <a:pt x="3225608" y="606334"/>
                    </a:lnTo>
                    <a:cubicBezTo>
                      <a:pt x="3225608" y="608724"/>
                      <a:pt x="3224658" y="611016"/>
                      <a:pt x="3222968" y="612706"/>
                    </a:cubicBezTo>
                    <a:cubicBezTo>
                      <a:pt x="3221278" y="614396"/>
                      <a:pt x="3218986" y="615345"/>
                      <a:pt x="3216596" y="615345"/>
                    </a:cubicBezTo>
                    <a:lnTo>
                      <a:pt x="9012" y="615345"/>
                    </a:lnTo>
                    <a:cubicBezTo>
                      <a:pt x="4035" y="615345"/>
                      <a:pt x="0" y="611311"/>
                      <a:pt x="0" y="606334"/>
                    </a:cubicBezTo>
                    <a:lnTo>
                      <a:pt x="0" y="9012"/>
                    </a:lnTo>
                    <a:cubicBezTo>
                      <a:pt x="0" y="6622"/>
                      <a:pt x="949" y="4330"/>
                      <a:pt x="2639" y="2639"/>
                    </a:cubicBezTo>
                    <a:cubicBezTo>
                      <a:pt x="4330" y="949"/>
                      <a:pt x="6622" y="0"/>
                      <a:pt x="9012" y="0"/>
                    </a:cubicBezTo>
                    <a:close/>
                  </a:path>
                </a:pathLst>
              </a:custGeom>
              <a:solidFill>
                <a:srgbClr val="131211"/>
              </a:solidFill>
            </p:spPr>
          </p:sp>
          <p:sp>
            <p:nvSpPr>
              <p:cNvPr id="11" name="TextBox 11"/>
              <p:cNvSpPr txBox="1"/>
              <p:nvPr/>
            </p:nvSpPr>
            <p:spPr>
              <a:xfrm>
                <a:off x="0" y="-19050"/>
                <a:ext cx="3225608" cy="634395"/>
              </a:xfrm>
              <a:prstGeom prst="rect">
                <a:avLst/>
              </a:prstGeom>
            </p:spPr>
            <p:txBody>
              <a:bodyPr lIns="50800" tIns="50800" rIns="50800" bIns="50800" rtlCol="0" anchor="ctr"/>
              <a:lstStyle/>
              <a:p>
                <a:pPr algn="ctr">
                  <a:lnSpc>
                    <a:spcPts val="2860"/>
                  </a:lnSpc>
                </a:pPr>
              </a:p>
            </p:txBody>
          </p:sp>
        </p:grpSp>
        <p:sp>
          <p:nvSpPr>
            <p:cNvPr id="12" name="TextBox 12"/>
            <p:cNvSpPr txBox="1"/>
            <p:nvPr/>
          </p:nvSpPr>
          <p:spPr>
            <a:xfrm>
              <a:off x="164816" y="594132"/>
              <a:ext cx="11829467" cy="1954264"/>
            </a:xfrm>
            <a:prstGeom prst="rect">
              <a:avLst/>
            </a:prstGeom>
          </p:spPr>
          <p:txBody>
            <a:bodyPr lIns="0" tIns="0" rIns="0" bIns="0" rtlCol="0" anchor="t">
              <a:spAutoFit/>
            </a:bodyPr>
            <a:lstStyle/>
            <a:p>
              <a:pPr algn="l">
                <a:lnSpc>
                  <a:spcPts val="2945"/>
                </a:lnSpc>
              </a:pPr>
              <a:r>
                <a:rPr lang="en-US" sz="2135" spc="209">
                  <a:solidFill>
                    <a:srgbClr val="F2F4F5"/>
                  </a:solidFill>
                  <a:latin typeface="Montserrat Light" panose="00000400000000000000"/>
                </a:rPr>
                <a:t>Công ty Nodo đang gặp khó khăn trong việc quản lý nhân sự và xử lý các quy trình liên quan. Hiện tại, website hệ thống quản lý nhân sự của công ty vẫn </a:t>
              </a:r>
              <a:endParaRPr lang="en-US" sz="2135" spc="209">
                <a:solidFill>
                  <a:srgbClr val="F2F4F5"/>
                </a:solidFill>
                <a:latin typeface="Montserrat Light" panose="00000400000000000000"/>
              </a:endParaRPr>
            </a:p>
            <a:p>
              <a:pPr algn="l">
                <a:lnSpc>
                  <a:spcPts val="2945"/>
                </a:lnSpc>
              </a:pPr>
              <a:r>
                <a:rPr lang="en-US" sz="2135" spc="209">
                  <a:solidFill>
                    <a:srgbClr val="F2F4F5"/>
                  </a:solidFill>
                  <a:latin typeface="Montserrat Light" panose="00000400000000000000"/>
                </a:rPr>
                <a:t>chưa đáp ứng được các yêu cầu và mong muốn của họ.</a:t>
              </a:r>
              <a:endParaRPr lang="en-US" sz="2135" spc="209">
                <a:solidFill>
                  <a:srgbClr val="F2F4F5"/>
                </a:solidFill>
                <a:latin typeface="Montserrat Light" panose="00000400000000000000"/>
              </a:endParaRPr>
            </a:p>
          </p:txBody>
        </p:sp>
        <p:grpSp>
          <p:nvGrpSpPr>
            <p:cNvPr id="13" name="Group 13"/>
            <p:cNvGrpSpPr/>
            <p:nvPr/>
          </p:nvGrpSpPr>
          <p:grpSpPr>
            <a:xfrm>
              <a:off x="11640842" y="0"/>
              <a:ext cx="3701095" cy="3180628"/>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5" name="TextBox 15"/>
              <p:cNvSpPr txBox="1"/>
              <p:nvPr/>
            </p:nvSpPr>
            <p:spPr>
              <a:xfrm>
                <a:off x="114300" y="-19050"/>
                <a:ext cx="584200" cy="717550"/>
              </a:xfrm>
              <a:prstGeom prst="rect">
                <a:avLst/>
              </a:prstGeom>
            </p:spPr>
            <p:txBody>
              <a:bodyPr lIns="59218" tIns="59218" rIns="59218" bIns="59218" rtlCol="0" anchor="ctr"/>
              <a:lstStyle/>
              <a:p>
                <a:pPr algn="ctr">
                  <a:lnSpc>
                    <a:spcPts val="2860"/>
                  </a:lnSpc>
                </a:pPr>
              </a:p>
            </p:txBody>
          </p:sp>
        </p:grpSp>
        <p:sp>
          <p:nvSpPr>
            <p:cNvPr id="16" name="Freeform 16"/>
            <p:cNvSpPr/>
            <p:nvPr/>
          </p:nvSpPr>
          <p:spPr>
            <a:xfrm>
              <a:off x="12853780" y="722984"/>
              <a:ext cx="1388030" cy="1666848"/>
            </a:xfrm>
            <a:custGeom>
              <a:avLst/>
              <a:gdLst/>
              <a:ahLst/>
              <a:cxnLst/>
              <a:rect l="l" t="t" r="r" b="b"/>
              <a:pathLst>
                <a:path w="1388030" h="1666848">
                  <a:moveTo>
                    <a:pt x="0" y="0"/>
                  </a:moveTo>
                  <a:lnTo>
                    <a:pt x="1388030" y="0"/>
                  </a:lnTo>
                  <a:lnTo>
                    <a:pt x="1388030" y="1666848"/>
                  </a:lnTo>
                  <a:lnTo>
                    <a:pt x="0" y="1666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7" name="Group 17"/>
          <p:cNvGrpSpPr/>
          <p:nvPr/>
        </p:nvGrpSpPr>
        <p:grpSpPr>
          <a:xfrm>
            <a:off x="2727030" y="7211926"/>
            <a:ext cx="9065587" cy="2046374"/>
            <a:chOff x="0" y="0"/>
            <a:chExt cx="12087449" cy="2728499"/>
          </a:xfrm>
        </p:grpSpPr>
        <p:grpSp>
          <p:nvGrpSpPr>
            <p:cNvPr id="18" name="Group 18"/>
            <p:cNvGrpSpPr/>
            <p:nvPr/>
          </p:nvGrpSpPr>
          <p:grpSpPr>
            <a:xfrm>
              <a:off x="0" y="321721"/>
              <a:ext cx="10374064" cy="2085057"/>
              <a:chOff x="0" y="0"/>
              <a:chExt cx="2655777" cy="533778"/>
            </a:xfrm>
          </p:grpSpPr>
          <p:sp>
            <p:nvSpPr>
              <p:cNvPr id="19" name="Freeform 19"/>
              <p:cNvSpPr/>
              <p:nvPr/>
            </p:nvSpPr>
            <p:spPr>
              <a:xfrm>
                <a:off x="0" y="0"/>
                <a:ext cx="2655777" cy="533778"/>
              </a:xfrm>
              <a:custGeom>
                <a:avLst/>
                <a:gdLst/>
                <a:ahLst/>
                <a:cxnLst/>
                <a:rect l="l" t="t" r="r" b="b"/>
                <a:pathLst>
                  <a:path w="2655777" h="533778">
                    <a:moveTo>
                      <a:pt x="10945" y="0"/>
                    </a:moveTo>
                    <a:lnTo>
                      <a:pt x="2644832" y="0"/>
                    </a:lnTo>
                    <a:cubicBezTo>
                      <a:pt x="2650877" y="0"/>
                      <a:pt x="2655777" y="4900"/>
                      <a:pt x="2655777" y="10945"/>
                    </a:cubicBezTo>
                    <a:lnTo>
                      <a:pt x="2655777" y="522833"/>
                    </a:lnTo>
                    <a:cubicBezTo>
                      <a:pt x="2655777" y="528878"/>
                      <a:pt x="2650877" y="533778"/>
                      <a:pt x="2644832" y="533778"/>
                    </a:cubicBezTo>
                    <a:lnTo>
                      <a:pt x="10945" y="533778"/>
                    </a:lnTo>
                    <a:cubicBezTo>
                      <a:pt x="4900" y="533778"/>
                      <a:pt x="0" y="528878"/>
                      <a:pt x="0" y="522833"/>
                    </a:cubicBezTo>
                    <a:lnTo>
                      <a:pt x="0" y="10945"/>
                    </a:lnTo>
                    <a:cubicBezTo>
                      <a:pt x="0" y="4900"/>
                      <a:pt x="4900" y="0"/>
                      <a:pt x="10945" y="0"/>
                    </a:cubicBezTo>
                    <a:close/>
                  </a:path>
                </a:pathLst>
              </a:custGeom>
              <a:solidFill>
                <a:srgbClr val="131211"/>
              </a:solidFill>
            </p:spPr>
          </p:sp>
          <p:sp>
            <p:nvSpPr>
              <p:cNvPr id="20" name="TextBox 20"/>
              <p:cNvSpPr txBox="1"/>
              <p:nvPr/>
            </p:nvSpPr>
            <p:spPr>
              <a:xfrm>
                <a:off x="0" y="-19050"/>
                <a:ext cx="2655777" cy="552828"/>
              </a:xfrm>
              <a:prstGeom prst="rect">
                <a:avLst/>
              </a:prstGeom>
            </p:spPr>
            <p:txBody>
              <a:bodyPr lIns="50800" tIns="50800" rIns="50800" bIns="50800" rtlCol="0" anchor="ctr"/>
              <a:lstStyle/>
              <a:p>
                <a:pPr algn="ctr">
                  <a:lnSpc>
                    <a:spcPts val="2860"/>
                  </a:lnSpc>
                </a:pPr>
              </a:p>
            </p:txBody>
          </p:sp>
        </p:grpSp>
        <p:grpSp>
          <p:nvGrpSpPr>
            <p:cNvPr id="21" name="Group 21"/>
            <p:cNvGrpSpPr/>
            <p:nvPr/>
          </p:nvGrpSpPr>
          <p:grpSpPr>
            <a:xfrm>
              <a:off x="8912469" y="0"/>
              <a:ext cx="3174980" cy="2728499"/>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3" name="TextBox 23"/>
              <p:cNvSpPr txBox="1"/>
              <p:nvPr/>
            </p:nvSpPr>
            <p:spPr>
              <a:xfrm>
                <a:off x="114300" y="-19050"/>
                <a:ext cx="584200" cy="717550"/>
              </a:xfrm>
              <a:prstGeom prst="rect">
                <a:avLst/>
              </a:prstGeom>
            </p:spPr>
            <p:txBody>
              <a:bodyPr lIns="50800" tIns="50800" rIns="50800" bIns="50800" rtlCol="0" anchor="ctr"/>
              <a:lstStyle/>
              <a:p>
                <a:pPr algn="ctr">
                  <a:lnSpc>
                    <a:spcPts val="2860"/>
                  </a:lnSpc>
                </a:pPr>
              </a:p>
            </p:txBody>
          </p:sp>
        </p:grpSp>
        <p:sp>
          <p:nvSpPr>
            <p:cNvPr id="24" name="TextBox 24"/>
            <p:cNvSpPr txBox="1"/>
            <p:nvPr/>
          </p:nvSpPr>
          <p:spPr>
            <a:xfrm>
              <a:off x="180083" y="381806"/>
              <a:ext cx="8732386" cy="2003496"/>
            </a:xfrm>
            <a:prstGeom prst="rect">
              <a:avLst/>
            </a:prstGeom>
          </p:spPr>
          <p:txBody>
            <a:bodyPr lIns="0" tIns="0" rIns="0" bIns="0" rtlCol="0" anchor="t">
              <a:spAutoFit/>
            </a:bodyPr>
            <a:lstStyle/>
            <a:p>
              <a:pPr algn="l">
                <a:lnSpc>
                  <a:spcPts val="3015"/>
                </a:lnSpc>
              </a:pPr>
              <a:r>
                <a:rPr lang="en-US" sz="2185" spc="214">
                  <a:solidFill>
                    <a:srgbClr val="F2F4F5"/>
                  </a:solidFill>
                  <a:latin typeface="Montserrat Light" panose="00000400000000000000"/>
                </a:rPr>
                <a:t>Khó khăn trong việc theo dõi lịch làm việc và xác nhận các yêu cầu nghỉ phép, dễ gây ra sự cố trùng lặp hoặc không xác định.</a:t>
              </a:r>
              <a:endParaRPr lang="en-US" sz="2185" spc="214">
                <a:solidFill>
                  <a:srgbClr val="F2F4F5"/>
                </a:solidFill>
                <a:latin typeface="Montserrat Light" panose="00000400000000000000"/>
              </a:endParaRPr>
            </a:p>
          </p:txBody>
        </p:sp>
        <p:sp>
          <p:nvSpPr>
            <p:cNvPr id="25" name="Freeform 25"/>
            <p:cNvSpPr/>
            <p:nvPr/>
          </p:nvSpPr>
          <p:spPr>
            <a:xfrm>
              <a:off x="9738589" y="670385"/>
              <a:ext cx="1365020" cy="1387728"/>
            </a:xfrm>
            <a:custGeom>
              <a:avLst/>
              <a:gdLst/>
              <a:ahLst/>
              <a:cxnLst/>
              <a:rect l="l" t="t" r="r" b="b"/>
              <a:pathLst>
                <a:path w="1365020" h="1387728">
                  <a:moveTo>
                    <a:pt x="0" y="0"/>
                  </a:moveTo>
                  <a:lnTo>
                    <a:pt x="1365020" y="0"/>
                  </a:lnTo>
                  <a:lnTo>
                    <a:pt x="1365020" y="1387729"/>
                  </a:lnTo>
                  <a:lnTo>
                    <a:pt x="0" y="13877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6" name="Group 26"/>
          <p:cNvGrpSpPr/>
          <p:nvPr/>
        </p:nvGrpSpPr>
        <p:grpSpPr>
          <a:xfrm>
            <a:off x="6033010" y="4934993"/>
            <a:ext cx="9938433" cy="2046374"/>
            <a:chOff x="0" y="0"/>
            <a:chExt cx="13251244" cy="2728499"/>
          </a:xfrm>
        </p:grpSpPr>
        <p:grpSp>
          <p:nvGrpSpPr>
            <p:cNvPr id="27" name="Group 27"/>
            <p:cNvGrpSpPr/>
            <p:nvPr/>
          </p:nvGrpSpPr>
          <p:grpSpPr>
            <a:xfrm>
              <a:off x="1544215" y="321721"/>
              <a:ext cx="11595995" cy="2085057"/>
              <a:chOff x="0" y="0"/>
              <a:chExt cx="2968593" cy="533778"/>
            </a:xfrm>
          </p:grpSpPr>
          <p:sp>
            <p:nvSpPr>
              <p:cNvPr id="28" name="Freeform 28"/>
              <p:cNvSpPr/>
              <p:nvPr/>
            </p:nvSpPr>
            <p:spPr>
              <a:xfrm>
                <a:off x="0" y="0"/>
                <a:ext cx="2968593" cy="533778"/>
              </a:xfrm>
              <a:custGeom>
                <a:avLst/>
                <a:gdLst/>
                <a:ahLst/>
                <a:cxnLst/>
                <a:rect l="l" t="t" r="r" b="b"/>
                <a:pathLst>
                  <a:path w="2968593" h="533778">
                    <a:moveTo>
                      <a:pt x="9792" y="0"/>
                    </a:moveTo>
                    <a:lnTo>
                      <a:pt x="2958801" y="0"/>
                    </a:lnTo>
                    <a:cubicBezTo>
                      <a:pt x="2961398" y="0"/>
                      <a:pt x="2963889" y="1032"/>
                      <a:pt x="2965725" y="2868"/>
                    </a:cubicBezTo>
                    <a:cubicBezTo>
                      <a:pt x="2967561" y="4704"/>
                      <a:pt x="2968593" y="7195"/>
                      <a:pt x="2968593" y="9792"/>
                    </a:cubicBezTo>
                    <a:lnTo>
                      <a:pt x="2968593" y="523986"/>
                    </a:lnTo>
                    <a:cubicBezTo>
                      <a:pt x="2968593" y="526583"/>
                      <a:pt x="2967561" y="529074"/>
                      <a:pt x="2965725" y="530910"/>
                    </a:cubicBezTo>
                    <a:cubicBezTo>
                      <a:pt x="2963889" y="532746"/>
                      <a:pt x="2961398" y="533778"/>
                      <a:pt x="2958801" y="533778"/>
                    </a:cubicBezTo>
                    <a:lnTo>
                      <a:pt x="9792" y="533778"/>
                    </a:lnTo>
                    <a:cubicBezTo>
                      <a:pt x="7195" y="533778"/>
                      <a:pt x="4704" y="532746"/>
                      <a:pt x="2868" y="530910"/>
                    </a:cubicBezTo>
                    <a:cubicBezTo>
                      <a:pt x="1032" y="529074"/>
                      <a:pt x="0" y="526583"/>
                      <a:pt x="0" y="523986"/>
                    </a:cubicBezTo>
                    <a:lnTo>
                      <a:pt x="0" y="9792"/>
                    </a:lnTo>
                    <a:cubicBezTo>
                      <a:pt x="0" y="7195"/>
                      <a:pt x="1032" y="4704"/>
                      <a:pt x="2868" y="2868"/>
                    </a:cubicBezTo>
                    <a:cubicBezTo>
                      <a:pt x="4704" y="1032"/>
                      <a:pt x="7195" y="0"/>
                      <a:pt x="9792" y="0"/>
                    </a:cubicBezTo>
                    <a:close/>
                  </a:path>
                </a:pathLst>
              </a:custGeom>
              <a:solidFill>
                <a:srgbClr val="131211"/>
              </a:solidFill>
            </p:spPr>
          </p:sp>
          <p:sp>
            <p:nvSpPr>
              <p:cNvPr id="29" name="TextBox 29"/>
              <p:cNvSpPr txBox="1"/>
              <p:nvPr/>
            </p:nvSpPr>
            <p:spPr>
              <a:xfrm>
                <a:off x="0" y="-19050"/>
                <a:ext cx="2968593" cy="552828"/>
              </a:xfrm>
              <a:prstGeom prst="rect">
                <a:avLst/>
              </a:prstGeom>
            </p:spPr>
            <p:txBody>
              <a:bodyPr lIns="50800" tIns="50800" rIns="50800" bIns="50800" rtlCol="0" anchor="ctr"/>
              <a:lstStyle/>
              <a:p>
                <a:pPr algn="ctr">
                  <a:lnSpc>
                    <a:spcPts val="2860"/>
                  </a:lnSpc>
                </a:pPr>
              </a:p>
            </p:txBody>
          </p:sp>
        </p:grpSp>
        <p:grpSp>
          <p:nvGrpSpPr>
            <p:cNvPr id="30" name="Group 30"/>
            <p:cNvGrpSpPr/>
            <p:nvPr/>
          </p:nvGrpSpPr>
          <p:grpSpPr>
            <a:xfrm>
              <a:off x="0" y="0"/>
              <a:ext cx="3174980" cy="2728499"/>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2" name="TextBox 32"/>
              <p:cNvSpPr txBox="1"/>
              <p:nvPr/>
            </p:nvSpPr>
            <p:spPr>
              <a:xfrm>
                <a:off x="114300" y="-19050"/>
                <a:ext cx="584200" cy="717550"/>
              </a:xfrm>
              <a:prstGeom prst="rect">
                <a:avLst/>
              </a:prstGeom>
            </p:spPr>
            <p:txBody>
              <a:bodyPr lIns="50800" tIns="50800" rIns="50800" bIns="50800" rtlCol="0" anchor="ctr"/>
              <a:lstStyle/>
              <a:p>
                <a:pPr algn="ctr">
                  <a:lnSpc>
                    <a:spcPts val="2860"/>
                  </a:lnSpc>
                </a:pPr>
              </a:p>
            </p:txBody>
          </p:sp>
        </p:grpSp>
        <p:sp>
          <p:nvSpPr>
            <p:cNvPr id="33" name="TextBox 33"/>
            <p:cNvSpPr txBox="1"/>
            <p:nvPr/>
          </p:nvSpPr>
          <p:spPr>
            <a:xfrm>
              <a:off x="3553190" y="587132"/>
              <a:ext cx="9698054" cy="1568648"/>
            </a:xfrm>
            <a:prstGeom prst="rect">
              <a:avLst/>
            </a:prstGeom>
          </p:spPr>
          <p:txBody>
            <a:bodyPr lIns="0" tIns="0" rIns="0" bIns="0" rtlCol="0" anchor="t">
              <a:spAutoFit/>
            </a:bodyPr>
            <a:lstStyle/>
            <a:p>
              <a:pPr algn="l">
                <a:lnSpc>
                  <a:spcPts val="3155"/>
                </a:lnSpc>
              </a:pPr>
              <a:r>
                <a:rPr lang="en-US" sz="2285" spc="223">
                  <a:solidFill>
                    <a:srgbClr val="F2F4F5"/>
                  </a:solidFill>
                  <a:latin typeface="Montserrat Light" panose="00000400000000000000"/>
                </a:rPr>
                <a:t>Khả năng tìm kiếm và lọc dữ liệu không linh hoạt, và thiếu tính năng bảo mật và quản lý quyền truy cập.</a:t>
              </a:r>
              <a:endParaRPr lang="en-US" sz="2285" spc="223">
                <a:solidFill>
                  <a:srgbClr val="F2F4F5"/>
                </a:solidFill>
                <a:latin typeface="Montserrat Light" panose="00000400000000000000"/>
              </a:endParaRPr>
            </a:p>
          </p:txBody>
        </p:sp>
        <p:sp>
          <p:nvSpPr>
            <p:cNvPr id="34" name="Freeform 34"/>
            <p:cNvSpPr/>
            <p:nvPr/>
          </p:nvSpPr>
          <p:spPr>
            <a:xfrm>
              <a:off x="799648" y="623420"/>
              <a:ext cx="1307372" cy="1426696"/>
            </a:xfrm>
            <a:custGeom>
              <a:avLst/>
              <a:gdLst/>
              <a:ahLst/>
              <a:cxnLst/>
              <a:rect l="l" t="t" r="r" b="b"/>
              <a:pathLst>
                <a:path w="1307372" h="1426696">
                  <a:moveTo>
                    <a:pt x="0" y="0"/>
                  </a:moveTo>
                  <a:lnTo>
                    <a:pt x="1307372" y="0"/>
                  </a:lnTo>
                  <a:lnTo>
                    <a:pt x="1307372" y="1426695"/>
                  </a:lnTo>
                  <a:lnTo>
                    <a:pt x="0" y="14266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t="-11166" r="-203255" b="-11166"/>
              </a:stretch>
            </a:blipFill>
          </p:spPr>
        </p:sp>
      </p:grpSp>
      <p:grpSp>
        <p:nvGrpSpPr>
          <p:cNvPr id="7" name="Group 7"/>
          <p:cNvGrpSpPr/>
          <p:nvPr/>
        </p:nvGrpSpPr>
        <p:grpSpPr>
          <a:xfrm>
            <a:off x="781050" y="3586616"/>
            <a:ext cx="1828744" cy="1828744"/>
            <a:chOff x="0" y="0"/>
            <a:chExt cx="2438325" cy="2438325"/>
          </a:xfrm>
        </p:grpSpPr>
        <p:grpSp>
          <p:nvGrpSpPr>
            <p:cNvPr id="8" name="Group 8"/>
            <p:cNvGrpSpPr/>
            <p:nvPr/>
          </p:nvGrpSpPr>
          <p:grpSpPr>
            <a:xfrm>
              <a:off x="0" y="0"/>
              <a:ext cx="2438325" cy="24383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1" name="Freeform 11"/>
            <p:cNvSpPr/>
            <p:nvPr/>
          </p:nvSpPr>
          <p:spPr>
            <a:xfrm>
              <a:off x="446534" y="610538"/>
              <a:ext cx="1648665" cy="1145073"/>
            </a:xfrm>
            <a:custGeom>
              <a:avLst/>
              <a:gdLst/>
              <a:ahLst/>
              <a:cxnLst/>
              <a:rect l="l" t="t" r="r" b="b"/>
              <a:pathLst>
                <a:path w="1648665" h="1145073">
                  <a:moveTo>
                    <a:pt x="0" y="0"/>
                  </a:moveTo>
                  <a:lnTo>
                    <a:pt x="1648665" y="0"/>
                  </a:lnTo>
                  <a:lnTo>
                    <a:pt x="1648665" y="1145072"/>
                  </a:lnTo>
                  <a:lnTo>
                    <a:pt x="0" y="11450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2" name="Group 12"/>
          <p:cNvGrpSpPr/>
          <p:nvPr/>
        </p:nvGrpSpPr>
        <p:grpSpPr>
          <a:xfrm>
            <a:off x="781050" y="5990099"/>
            <a:ext cx="1828744" cy="1828744"/>
            <a:chOff x="0" y="0"/>
            <a:chExt cx="2438325" cy="2438325"/>
          </a:xfrm>
        </p:grpSpPr>
        <p:grpSp>
          <p:nvGrpSpPr>
            <p:cNvPr id="13" name="Group 13"/>
            <p:cNvGrpSpPr/>
            <p:nvPr/>
          </p:nvGrpSpPr>
          <p:grpSpPr>
            <a:xfrm>
              <a:off x="0" y="0"/>
              <a:ext cx="2438325" cy="243832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6" name="Freeform 16"/>
            <p:cNvSpPr/>
            <p:nvPr/>
          </p:nvSpPr>
          <p:spPr>
            <a:xfrm>
              <a:off x="575395" y="532542"/>
              <a:ext cx="1390944" cy="1373241"/>
            </a:xfrm>
            <a:custGeom>
              <a:avLst/>
              <a:gdLst/>
              <a:ahLst/>
              <a:cxnLst/>
              <a:rect l="l" t="t" r="r" b="b"/>
              <a:pathLst>
                <a:path w="1390944" h="1373241">
                  <a:moveTo>
                    <a:pt x="0" y="0"/>
                  </a:moveTo>
                  <a:lnTo>
                    <a:pt x="1390944" y="0"/>
                  </a:lnTo>
                  <a:lnTo>
                    <a:pt x="1390944" y="1373241"/>
                  </a:lnTo>
                  <a:lnTo>
                    <a:pt x="0" y="13732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3950263" y="803081"/>
            <a:ext cx="15859325" cy="2258023"/>
            <a:chOff x="0" y="0"/>
            <a:chExt cx="1537211" cy="218865"/>
          </a:xfrm>
        </p:grpSpPr>
        <p:sp>
          <p:nvSpPr>
            <p:cNvPr id="18" name="Freeform 1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9" name="TextBox 19"/>
            <p:cNvSpPr txBox="1"/>
            <p:nvPr/>
          </p:nvSpPr>
          <p:spPr>
            <a:xfrm>
              <a:off x="101600" y="-19050"/>
              <a:ext cx="1334011"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20" name="TextBox 20"/>
          <p:cNvSpPr txBox="1"/>
          <p:nvPr/>
        </p:nvSpPr>
        <p:spPr>
          <a:xfrm>
            <a:off x="2922673" y="3331230"/>
            <a:ext cx="9416511" cy="2283095"/>
          </a:xfrm>
          <a:prstGeom prst="rect">
            <a:avLst/>
          </a:prstGeom>
        </p:spPr>
        <p:txBody>
          <a:bodyPr lIns="0" tIns="0" rIns="0" bIns="0" rtlCol="0" anchor="t">
            <a:spAutoFit/>
          </a:bodyPr>
          <a:lstStyle/>
          <a:p>
            <a:pPr algn="l">
              <a:lnSpc>
                <a:spcPts val="3050"/>
              </a:lnSpc>
            </a:pPr>
            <a:r>
              <a:rPr lang="en-US" sz="2210" spc="216">
                <a:solidFill>
                  <a:srgbClr val="231F20"/>
                </a:solidFill>
                <a:latin typeface="Montserrat Light Bold" panose="00000800000000000000"/>
              </a:rPr>
              <a:t>Nhu cầu cải thiện quản lý nhân sự:</a:t>
            </a:r>
            <a:endParaRPr lang="en-US" sz="2210" spc="216">
              <a:solidFill>
                <a:srgbClr val="231F20"/>
              </a:solidFill>
              <a:latin typeface="Montserrat Light Bold" panose="00000800000000000000"/>
            </a:endParaRPr>
          </a:p>
          <a:p>
            <a:pPr marL="0" lvl="0" indent="0" algn="l">
              <a:lnSpc>
                <a:spcPts val="3050"/>
              </a:lnSpc>
              <a:spcBef>
                <a:spcPct val="0"/>
              </a:spcBef>
            </a:pPr>
            <a:r>
              <a:rPr lang="en-US" sz="2210" spc="216">
                <a:solidFill>
                  <a:srgbClr val="231F20"/>
                </a:solidFill>
                <a:latin typeface="Montserrat Light" panose="00000400000000000000"/>
              </a:rPr>
              <a:t>Bao gồm thông tin cá nhân, vị trí công việc, lịch sử làm việc, và các thông tin liên quan khác, đang được lưu trữ và quản lý theo các hệ thống truyền thống hoặc tài liệu giấy tờ, gây ra sự phức tạp và khó khăn trong việc truy xuất thông tin và phân bố công việc.</a:t>
            </a:r>
            <a:endParaRPr lang="en-US" sz="2210" spc="216">
              <a:solidFill>
                <a:srgbClr val="231F20"/>
              </a:solidFill>
              <a:latin typeface="Montserrat Light" panose="00000400000000000000"/>
            </a:endParaRPr>
          </a:p>
        </p:txBody>
      </p:sp>
      <p:sp>
        <p:nvSpPr>
          <p:cNvPr id="21" name="TextBox 21"/>
          <p:cNvSpPr txBox="1"/>
          <p:nvPr/>
        </p:nvSpPr>
        <p:spPr>
          <a:xfrm>
            <a:off x="2922673" y="6288709"/>
            <a:ext cx="12365325" cy="1521095"/>
          </a:xfrm>
          <a:prstGeom prst="rect">
            <a:avLst/>
          </a:prstGeom>
        </p:spPr>
        <p:txBody>
          <a:bodyPr lIns="0" tIns="0" rIns="0" bIns="0" rtlCol="0" anchor="t">
            <a:spAutoFit/>
          </a:bodyPr>
          <a:lstStyle/>
          <a:p>
            <a:pPr algn="l">
              <a:lnSpc>
                <a:spcPts val="3050"/>
              </a:lnSpc>
            </a:pPr>
            <a:r>
              <a:rPr lang="en-US" sz="2210" spc="216">
                <a:solidFill>
                  <a:srgbClr val="231F20"/>
                </a:solidFill>
                <a:latin typeface="Montserrat Light Bold" panose="00000800000000000000"/>
              </a:rPr>
              <a:t>Nâng cao hiệu suất làm việc:</a:t>
            </a:r>
            <a:endParaRPr lang="en-US" sz="2210" spc="216">
              <a:solidFill>
                <a:srgbClr val="231F20"/>
              </a:solidFill>
              <a:latin typeface="Montserrat Light Bold" panose="00000800000000000000"/>
            </a:endParaRPr>
          </a:p>
          <a:p>
            <a:pPr algn="l">
              <a:lnSpc>
                <a:spcPts val="3050"/>
              </a:lnSpc>
            </a:pPr>
            <a:r>
              <a:rPr lang="en-US" sz="2210" spc="216">
                <a:solidFill>
                  <a:srgbClr val="231F20"/>
                </a:solidFill>
                <a:latin typeface="Montserrat Light" panose="00000400000000000000"/>
              </a:rPr>
              <a:t>Giúp cải thiện quá trình tìm kiếm thông tin, quản lý hệ thống, thực hiện đánh giá nhân viên, và tăng cường giao tiếp nội bộ.</a:t>
            </a:r>
            <a:endParaRPr lang="en-US" sz="2210" spc="216">
              <a:solidFill>
                <a:srgbClr val="231F20"/>
              </a:solidFill>
              <a:latin typeface="Montserrat Light" panose="00000400000000000000"/>
            </a:endParaRPr>
          </a:p>
          <a:p>
            <a:pPr marL="0" lvl="0" indent="0" algn="l">
              <a:lnSpc>
                <a:spcPts val="3050"/>
              </a:lnSpc>
              <a:spcBef>
                <a:spcPct val="0"/>
              </a:spcBef>
            </a:pPr>
            <a:endParaRPr lang="en-US" sz="2210" spc="216">
              <a:solidFill>
                <a:srgbClr val="231F20"/>
              </a:solidFill>
              <a:latin typeface="Montserrat Light" panose="00000400000000000000"/>
            </a:endParaRPr>
          </a:p>
        </p:txBody>
      </p:sp>
      <p:sp>
        <p:nvSpPr>
          <p:cNvPr id="22" name="TextBox 22"/>
          <p:cNvSpPr txBox="1"/>
          <p:nvPr/>
        </p:nvSpPr>
        <p:spPr>
          <a:xfrm>
            <a:off x="781050" y="1304859"/>
            <a:ext cx="7159810" cy="875632"/>
          </a:xfrm>
          <a:prstGeom prst="rect">
            <a:avLst/>
          </a:prstGeom>
        </p:spPr>
        <p:txBody>
          <a:bodyPr lIns="0" tIns="0" rIns="0" bIns="0" rtlCol="0" anchor="t">
            <a:spAutoFit/>
          </a:bodyPr>
          <a:lstStyle/>
          <a:p>
            <a:pPr marL="0" lvl="0" indent="0" algn="ctr">
              <a:lnSpc>
                <a:spcPts val="6940"/>
              </a:lnSpc>
              <a:spcBef>
                <a:spcPct val="0"/>
              </a:spcBef>
            </a:pPr>
            <a:r>
              <a:rPr lang="en-US" sz="5030" spc="40">
                <a:solidFill>
                  <a:srgbClr val="FFFFFF"/>
                </a:solidFill>
                <a:latin typeface="Arimo Bold" panose="020B0704020202020204"/>
              </a:rPr>
              <a:t>2. LÝ DO CHỌN ĐỀ TÀI</a:t>
            </a:r>
            <a:endParaRPr lang="en-US" sz="5030" spc="40">
              <a:solidFill>
                <a:srgbClr val="FFFFFF"/>
              </a:solidFill>
              <a:latin typeface="Arimo Bold" panose="020B0704020202020204"/>
            </a:endParaRPr>
          </a:p>
        </p:txBody>
      </p:sp>
      <p:grpSp>
        <p:nvGrpSpPr>
          <p:cNvPr id="23" name="Group 23"/>
          <p:cNvGrpSpPr/>
          <p:nvPr/>
        </p:nvGrpSpPr>
        <p:grpSpPr>
          <a:xfrm>
            <a:off x="781050" y="8151831"/>
            <a:ext cx="1828744" cy="1828744"/>
            <a:chOff x="0" y="0"/>
            <a:chExt cx="2438325" cy="2438325"/>
          </a:xfrm>
        </p:grpSpPr>
        <p:grpSp>
          <p:nvGrpSpPr>
            <p:cNvPr id="24" name="Group 24"/>
            <p:cNvGrpSpPr/>
            <p:nvPr/>
          </p:nvGrpSpPr>
          <p:grpSpPr>
            <a:xfrm>
              <a:off x="0" y="0"/>
              <a:ext cx="2438325" cy="243832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7" name="Freeform 27"/>
            <p:cNvSpPr/>
            <p:nvPr/>
          </p:nvSpPr>
          <p:spPr>
            <a:xfrm>
              <a:off x="575395" y="532542"/>
              <a:ext cx="1390944" cy="1373241"/>
            </a:xfrm>
            <a:custGeom>
              <a:avLst/>
              <a:gdLst/>
              <a:ahLst/>
              <a:cxnLst/>
              <a:rect l="l" t="t" r="r" b="b"/>
              <a:pathLst>
                <a:path w="1390944" h="1373241">
                  <a:moveTo>
                    <a:pt x="0" y="0"/>
                  </a:moveTo>
                  <a:lnTo>
                    <a:pt x="1390944" y="0"/>
                  </a:lnTo>
                  <a:lnTo>
                    <a:pt x="1390944" y="1373241"/>
                  </a:lnTo>
                  <a:lnTo>
                    <a:pt x="0" y="13732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8" name="TextBox 28"/>
          <p:cNvSpPr txBox="1"/>
          <p:nvPr/>
        </p:nvSpPr>
        <p:spPr>
          <a:xfrm>
            <a:off x="2922673" y="8474906"/>
            <a:ext cx="11110804" cy="1140095"/>
          </a:xfrm>
          <a:prstGeom prst="rect">
            <a:avLst/>
          </a:prstGeom>
        </p:spPr>
        <p:txBody>
          <a:bodyPr lIns="0" tIns="0" rIns="0" bIns="0" rtlCol="0" anchor="t">
            <a:spAutoFit/>
          </a:bodyPr>
          <a:lstStyle/>
          <a:p>
            <a:pPr algn="l">
              <a:lnSpc>
                <a:spcPts val="3050"/>
              </a:lnSpc>
            </a:pPr>
            <a:r>
              <a:rPr lang="en-US" sz="2210" spc="216">
                <a:solidFill>
                  <a:srgbClr val="231F20"/>
                </a:solidFill>
                <a:latin typeface="Montserrat Light Bold" panose="00000800000000000000"/>
              </a:rPr>
              <a:t>Tính linh hoạt và tiện lợi:</a:t>
            </a:r>
            <a:endParaRPr lang="en-US" sz="2210" spc="216">
              <a:solidFill>
                <a:srgbClr val="231F20"/>
              </a:solidFill>
              <a:latin typeface="Montserrat Light Bold" panose="00000800000000000000"/>
            </a:endParaRPr>
          </a:p>
          <a:p>
            <a:pPr algn="l">
              <a:lnSpc>
                <a:spcPts val="3050"/>
              </a:lnSpc>
            </a:pPr>
            <a:r>
              <a:rPr lang="en-US" sz="2210" spc="216">
                <a:solidFill>
                  <a:srgbClr val="231F20"/>
                </a:solidFill>
                <a:latin typeface="Montserrat Light" panose="00000400000000000000"/>
              </a:rPr>
              <a:t>Giúp tiết kiệm thời gian và tăng cường sự linh hoạt trong quản lý.</a:t>
            </a:r>
            <a:endParaRPr lang="en-US" sz="2210" spc="216">
              <a:solidFill>
                <a:srgbClr val="231F20"/>
              </a:solidFill>
              <a:latin typeface="Montserrat Light" panose="00000400000000000000"/>
            </a:endParaRPr>
          </a:p>
          <a:p>
            <a:pPr marL="0" lvl="0" indent="0" algn="l">
              <a:lnSpc>
                <a:spcPts val="3050"/>
              </a:lnSpc>
              <a:spcBef>
                <a:spcPct val="0"/>
              </a:spcBef>
            </a:pPr>
            <a:endParaRPr lang="en-US" sz="2210" spc="216">
              <a:solidFill>
                <a:srgbClr val="231F20"/>
              </a:solidFill>
              <a:latin typeface="Montserrat Light" panose="000004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1111" b="-61111"/>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2" name="Group 12"/>
          <p:cNvGrpSpPr/>
          <p:nvPr/>
        </p:nvGrpSpPr>
        <p:grpSpPr>
          <a:xfrm>
            <a:off x="1646045" y="1178251"/>
            <a:ext cx="10787527" cy="3965249"/>
            <a:chOff x="0" y="0"/>
            <a:chExt cx="2841159" cy="1044345"/>
          </a:xfrm>
        </p:grpSpPr>
        <p:sp>
          <p:nvSpPr>
            <p:cNvPr id="13" name="Freeform 13"/>
            <p:cNvSpPr/>
            <p:nvPr/>
          </p:nvSpPr>
          <p:spPr>
            <a:xfrm>
              <a:off x="0" y="0"/>
              <a:ext cx="2841159" cy="1044345"/>
            </a:xfrm>
            <a:custGeom>
              <a:avLst/>
              <a:gdLst/>
              <a:ahLst/>
              <a:cxnLst/>
              <a:rect l="l" t="t" r="r" b="b"/>
              <a:pathLst>
                <a:path w="2841159" h="1044345">
                  <a:moveTo>
                    <a:pt x="17942" y="0"/>
                  </a:moveTo>
                  <a:lnTo>
                    <a:pt x="2823218" y="0"/>
                  </a:lnTo>
                  <a:cubicBezTo>
                    <a:pt x="2827976" y="0"/>
                    <a:pt x="2832540" y="1890"/>
                    <a:pt x="2835904" y="5255"/>
                  </a:cubicBezTo>
                  <a:cubicBezTo>
                    <a:pt x="2839269" y="8620"/>
                    <a:pt x="2841159" y="13183"/>
                    <a:pt x="2841159" y="17942"/>
                  </a:cubicBezTo>
                  <a:lnTo>
                    <a:pt x="2841159" y="1026404"/>
                  </a:lnTo>
                  <a:cubicBezTo>
                    <a:pt x="2841159" y="1031162"/>
                    <a:pt x="2839269" y="1035726"/>
                    <a:pt x="2835904" y="1039090"/>
                  </a:cubicBezTo>
                  <a:cubicBezTo>
                    <a:pt x="2832540" y="1042455"/>
                    <a:pt x="2827976" y="1044345"/>
                    <a:pt x="2823218" y="1044345"/>
                  </a:cubicBezTo>
                  <a:lnTo>
                    <a:pt x="17942" y="1044345"/>
                  </a:lnTo>
                  <a:cubicBezTo>
                    <a:pt x="13183" y="1044345"/>
                    <a:pt x="8620" y="1042455"/>
                    <a:pt x="5255" y="1039090"/>
                  </a:cubicBezTo>
                  <a:cubicBezTo>
                    <a:pt x="1890" y="1035726"/>
                    <a:pt x="0" y="1031162"/>
                    <a:pt x="0" y="1026404"/>
                  </a:cubicBezTo>
                  <a:lnTo>
                    <a:pt x="0" y="17942"/>
                  </a:lnTo>
                  <a:cubicBezTo>
                    <a:pt x="0" y="13183"/>
                    <a:pt x="1890" y="8620"/>
                    <a:pt x="5255" y="5255"/>
                  </a:cubicBezTo>
                  <a:cubicBezTo>
                    <a:pt x="8620" y="1890"/>
                    <a:pt x="13183" y="0"/>
                    <a:pt x="17942" y="0"/>
                  </a:cubicBezTo>
                  <a:close/>
                </a:path>
              </a:pathLst>
            </a:custGeom>
            <a:solidFill>
              <a:srgbClr val="FFFFFF">
                <a:alpha val="86667"/>
              </a:srgbClr>
            </a:solidFill>
          </p:spPr>
        </p:sp>
        <p:sp>
          <p:nvSpPr>
            <p:cNvPr id="14" name="TextBox 14"/>
            <p:cNvSpPr txBox="1"/>
            <p:nvPr/>
          </p:nvSpPr>
          <p:spPr>
            <a:xfrm>
              <a:off x="0" y="-19050"/>
              <a:ext cx="2841159" cy="1063395"/>
            </a:xfrm>
            <a:prstGeom prst="rect">
              <a:avLst/>
            </a:prstGeom>
          </p:spPr>
          <p:txBody>
            <a:bodyPr lIns="50800" tIns="50800" rIns="50800" bIns="50800" rtlCol="0" anchor="ctr"/>
            <a:lstStyle/>
            <a:p>
              <a:pPr algn="ctr">
                <a:lnSpc>
                  <a:spcPts val="2860"/>
                </a:lnSpc>
              </a:pPr>
            </a:p>
          </p:txBody>
        </p:sp>
      </p:grpSp>
      <p:sp>
        <p:nvSpPr>
          <p:cNvPr id="15" name="Freeform 15"/>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1281455" y="7301328"/>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3193442" y="1244751"/>
            <a:ext cx="7692734" cy="867684"/>
          </a:xfrm>
          <a:prstGeom prst="rect">
            <a:avLst/>
          </a:prstGeom>
        </p:spPr>
        <p:txBody>
          <a:bodyPr lIns="0" tIns="0" rIns="0" bIns="0" rtlCol="0" anchor="t">
            <a:spAutoFit/>
          </a:bodyPr>
          <a:lstStyle/>
          <a:p>
            <a:pPr marL="0" lvl="0" indent="0" algn="ctr">
              <a:lnSpc>
                <a:spcPts val="6845"/>
              </a:lnSpc>
              <a:spcBef>
                <a:spcPct val="0"/>
              </a:spcBef>
            </a:pPr>
            <a:r>
              <a:rPr lang="en-US" sz="4960" spc="173">
                <a:solidFill>
                  <a:srgbClr val="010101"/>
                </a:solidFill>
                <a:latin typeface="Arimo Bold" panose="020B0704020202020204"/>
              </a:rPr>
              <a:t>KẾT LUẬN</a:t>
            </a:r>
            <a:endParaRPr lang="en-US" sz="4960" spc="173">
              <a:solidFill>
                <a:srgbClr val="010101"/>
              </a:solidFill>
              <a:latin typeface="Arimo Bold" panose="020B0704020202020204"/>
            </a:endParaRPr>
          </a:p>
        </p:txBody>
      </p:sp>
      <p:sp>
        <p:nvSpPr>
          <p:cNvPr id="19" name="TextBox 19"/>
          <p:cNvSpPr txBox="1"/>
          <p:nvPr/>
        </p:nvSpPr>
        <p:spPr>
          <a:xfrm>
            <a:off x="1965039" y="2198592"/>
            <a:ext cx="10149539" cy="2562973"/>
          </a:xfrm>
          <a:prstGeom prst="rect">
            <a:avLst/>
          </a:prstGeom>
        </p:spPr>
        <p:txBody>
          <a:bodyPr lIns="0" tIns="0" rIns="0" bIns="0" rtlCol="0" anchor="t">
            <a:spAutoFit/>
          </a:bodyPr>
          <a:lstStyle/>
          <a:p>
            <a:pPr algn="just">
              <a:lnSpc>
                <a:spcPts val="3405"/>
              </a:lnSpc>
            </a:pPr>
            <a:r>
              <a:rPr lang="en-US" sz="2465" spc="241">
                <a:solidFill>
                  <a:srgbClr val="040506"/>
                </a:solidFill>
                <a:latin typeface="Montserrat Light" panose="00000400000000000000"/>
              </a:rPr>
              <a:t>Cần một hệ thống quản lý nhân sự hiệu quả và linh hoạt. Mong muốn giảm bớt công việc thủ công và tối ưu hóa quy trình làm việc. Yêu cầu tính năng quản lý thông tin nhân viên, chấm công, tính lương và quản lý tài liệu, đòi hỏi hệ thống có khả năng mở rộng và tùy chỉnh theo nhu cầu cụ thể của Công ty.</a:t>
            </a:r>
            <a:endParaRPr lang="en-US" sz="2465" spc="241">
              <a:solidFill>
                <a:srgbClr val="040506"/>
              </a:solidFill>
              <a:latin typeface="Montserrat Light" panose="00000400000000000000"/>
            </a:endParaRPr>
          </a:p>
        </p:txBody>
      </p:sp>
      <p:sp>
        <p:nvSpPr>
          <p:cNvPr id="20" name="TextBox 20"/>
          <p:cNvSpPr txBox="1"/>
          <p:nvPr/>
        </p:nvSpPr>
        <p:spPr>
          <a:xfrm>
            <a:off x="6613767" y="7703045"/>
            <a:ext cx="2810608" cy="360206"/>
          </a:xfrm>
          <a:prstGeom prst="rect">
            <a:avLst/>
          </a:prstGeom>
        </p:spPr>
        <p:txBody>
          <a:bodyPr lIns="0" tIns="0" rIns="0" bIns="0" rtlCol="0" anchor="t">
            <a:spAutoFit/>
          </a:bodyPr>
          <a:lstStyle/>
          <a:p>
            <a:pPr algn="ctr">
              <a:lnSpc>
                <a:spcPts val="2980"/>
              </a:lnSpc>
            </a:pPr>
            <a:r>
              <a:rPr lang="en-US" sz="2160" spc="30">
                <a:solidFill>
                  <a:srgbClr val="040506"/>
                </a:solidFill>
                <a:latin typeface="Montserrat Classic" panose="00000500000000000000"/>
              </a:rPr>
              <a:t>Chấm công</a:t>
            </a:r>
            <a:endParaRPr lang="en-US" sz="2160" spc="30">
              <a:solidFill>
                <a:srgbClr val="040506"/>
              </a:solidFill>
              <a:latin typeface="Montserrat Classic" panose="00000500000000000000"/>
            </a:endParaRPr>
          </a:p>
        </p:txBody>
      </p:sp>
      <p:sp>
        <p:nvSpPr>
          <p:cNvPr id="21" name="TextBox 21"/>
          <p:cNvSpPr txBox="1"/>
          <p:nvPr/>
        </p:nvSpPr>
        <p:spPr>
          <a:xfrm>
            <a:off x="10542800" y="6467330"/>
            <a:ext cx="2629427" cy="360206"/>
          </a:xfrm>
          <a:prstGeom prst="rect">
            <a:avLst/>
          </a:prstGeom>
        </p:spPr>
        <p:txBody>
          <a:bodyPr lIns="0" tIns="0" rIns="0" bIns="0" rtlCol="0" anchor="t">
            <a:spAutoFit/>
          </a:bodyPr>
          <a:lstStyle/>
          <a:p>
            <a:pPr marL="0" lvl="0" indent="0" algn="ctr">
              <a:lnSpc>
                <a:spcPts val="2980"/>
              </a:lnSpc>
              <a:spcBef>
                <a:spcPct val="0"/>
              </a:spcBef>
            </a:pPr>
            <a:r>
              <a:rPr lang="en-US" sz="2160" spc="30">
                <a:solidFill>
                  <a:srgbClr val="040506"/>
                </a:solidFill>
                <a:latin typeface="Montserrat Classic" panose="00000500000000000000"/>
              </a:rPr>
              <a:t>Quản lý công việc</a:t>
            </a:r>
            <a:endParaRPr lang="en-US" sz="2160" spc="30">
              <a:solidFill>
                <a:srgbClr val="040506"/>
              </a:solidFill>
              <a:latin typeface="Montserrat Classic" panose="00000500000000000000"/>
            </a:endParaRPr>
          </a:p>
        </p:txBody>
      </p:sp>
      <p:sp>
        <p:nvSpPr>
          <p:cNvPr id="22" name="TextBox 22"/>
          <p:cNvSpPr txBox="1"/>
          <p:nvPr/>
        </p:nvSpPr>
        <p:spPr>
          <a:xfrm>
            <a:off x="14349773" y="5105400"/>
            <a:ext cx="2629427" cy="360206"/>
          </a:xfrm>
          <a:prstGeom prst="rect">
            <a:avLst/>
          </a:prstGeom>
        </p:spPr>
        <p:txBody>
          <a:bodyPr lIns="0" tIns="0" rIns="0" bIns="0" rtlCol="0" anchor="t">
            <a:spAutoFit/>
          </a:bodyPr>
          <a:lstStyle/>
          <a:p>
            <a:pPr marL="0" lvl="0" indent="0" algn="ctr">
              <a:lnSpc>
                <a:spcPts val="2980"/>
              </a:lnSpc>
              <a:spcBef>
                <a:spcPct val="0"/>
              </a:spcBef>
            </a:pPr>
            <a:r>
              <a:rPr lang="en-US" sz="2160" spc="30">
                <a:solidFill>
                  <a:srgbClr val="040506"/>
                </a:solidFill>
                <a:latin typeface="Montserrat Classic" panose="00000500000000000000"/>
              </a:rPr>
              <a:t>Quản lý hồ sơ</a:t>
            </a:r>
            <a:endParaRPr lang="en-US" sz="2160" spc="30">
              <a:solidFill>
                <a:srgbClr val="040506"/>
              </a:solidFill>
              <a:latin typeface="Montserrat Classic"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Freeform 6"/>
          <p:cNvSpPr/>
          <p:nvPr/>
        </p:nvSpPr>
        <p:spPr>
          <a:xfrm>
            <a:off x="-5628" y="6426924"/>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8848" b="-18848"/>
            </a:stretch>
          </a:blipFill>
        </p:spPr>
      </p:sp>
      <p:grpSp>
        <p:nvGrpSpPr>
          <p:cNvPr id="7" name="Group 7"/>
          <p:cNvGrpSpPr/>
          <p:nvPr/>
        </p:nvGrpSpPr>
        <p:grpSpPr>
          <a:xfrm>
            <a:off x="1739474" y="4031724"/>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60"/>
                </a:lnSpc>
              </a:pPr>
            </a:p>
          </p:txBody>
        </p:sp>
      </p:grpSp>
      <p:grpSp>
        <p:nvGrpSpPr>
          <p:cNvPr id="10" name="Group 10"/>
          <p:cNvGrpSpPr/>
          <p:nvPr/>
        </p:nvGrpSpPr>
        <p:grpSpPr>
          <a:xfrm>
            <a:off x="2954088" y="3875355"/>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a:off x="1981480" y="3875355"/>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4" name="Group 14"/>
          <p:cNvGrpSpPr/>
          <p:nvPr/>
        </p:nvGrpSpPr>
        <p:grpSpPr>
          <a:xfrm>
            <a:off x="1981480" y="5281810"/>
            <a:ext cx="4110211" cy="2055497"/>
            <a:chOff x="0" y="0"/>
            <a:chExt cx="12697584" cy="6350000"/>
          </a:xfrm>
        </p:grpSpPr>
        <p:sp>
          <p:nvSpPr>
            <p:cNvPr id="15" name="Freeform 15"/>
            <p:cNvSpPr/>
            <p:nvPr/>
          </p:nvSpPr>
          <p:spPr>
            <a:xfrm>
              <a:off x="0" y="0"/>
              <a:ext cx="12697584" cy="6351270"/>
            </a:xfrm>
            <a:custGeom>
              <a:avLst/>
              <a:gdLst/>
              <a:ahLst/>
              <a:cxnLst/>
              <a:rect l="l" t="t" r="r" b="b"/>
              <a:pathLst>
                <a:path w="12697584" h="6351270">
                  <a:moveTo>
                    <a:pt x="0" y="5955030"/>
                  </a:moveTo>
                  <a:lnTo>
                    <a:pt x="0" y="394970"/>
                  </a:lnTo>
                  <a:cubicBezTo>
                    <a:pt x="0" y="176530"/>
                    <a:pt x="352993" y="0"/>
                    <a:pt x="789790" y="0"/>
                  </a:cubicBezTo>
                  <a:lnTo>
                    <a:pt x="11910334" y="0"/>
                  </a:lnTo>
                  <a:cubicBezTo>
                    <a:pt x="12344591" y="0"/>
                    <a:pt x="12697584" y="176530"/>
                    <a:pt x="12697584" y="394970"/>
                  </a:cubicBezTo>
                  <a:lnTo>
                    <a:pt x="12697584" y="5956300"/>
                  </a:lnTo>
                  <a:cubicBezTo>
                    <a:pt x="12697584" y="6174740"/>
                    <a:pt x="12344591" y="6351270"/>
                    <a:pt x="11907794" y="6351270"/>
                  </a:cubicBezTo>
                  <a:lnTo>
                    <a:pt x="789790" y="6351270"/>
                  </a:lnTo>
                  <a:cubicBezTo>
                    <a:pt x="352993" y="6350000"/>
                    <a:pt x="0" y="6173470"/>
                    <a:pt x="0" y="5955030"/>
                  </a:cubicBezTo>
                  <a:close/>
                </a:path>
              </a:pathLst>
            </a:custGeom>
            <a:blipFill>
              <a:blip r:embed="rId3"/>
              <a:stretch>
                <a:fillRect t="-2069" b="-2069"/>
              </a:stretch>
            </a:blipFill>
          </p:spPr>
        </p:sp>
      </p:grpSp>
      <p:grpSp>
        <p:nvGrpSpPr>
          <p:cNvPr id="16" name="Group 16"/>
          <p:cNvGrpSpPr/>
          <p:nvPr/>
        </p:nvGrpSpPr>
        <p:grpSpPr>
          <a:xfrm>
            <a:off x="6844166" y="4031724"/>
            <a:ext cx="4595005" cy="3573491"/>
            <a:chOff x="0" y="0"/>
            <a:chExt cx="1210207" cy="941166"/>
          </a:xfrm>
        </p:grpSpPr>
        <p:sp>
          <p:nvSpPr>
            <p:cNvPr id="17" name="Freeform 1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8" name="TextBox 18"/>
            <p:cNvSpPr txBox="1"/>
            <p:nvPr/>
          </p:nvSpPr>
          <p:spPr>
            <a:xfrm>
              <a:off x="0" y="-19050"/>
              <a:ext cx="1210207" cy="960216"/>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a:off x="8058780" y="3875355"/>
            <a:ext cx="157787" cy="156369"/>
            <a:chOff x="0" y="0"/>
            <a:chExt cx="320400" cy="317520"/>
          </a:xfrm>
        </p:grpSpPr>
        <p:sp>
          <p:nvSpPr>
            <p:cNvPr id="20" name="Freeform 2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1" name="Group 21"/>
          <p:cNvGrpSpPr/>
          <p:nvPr/>
        </p:nvGrpSpPr>
        <p:grpSpPr>
          <a:xfrm>
            <a:off x="7086172" y="3875355"/>
            <a:ext cx="1047779" cy="1124013"/>
            <a:chOff x="0" y="0"/>
            <a:chExt cx="2127600" cy="2282400"/>
          </a:xfrm>
        </p:grpSpPr>
        <p:sp>
          <p:nvSpPr>
            <p:cNvPr id="22" name="Freeform 2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23" name="Group 23"/>
          <p:cNvGrpSpPr/>
          <p:nvPr/>
        </p:nvGrpSpPr>
        <p:grpSpPr>
          <a:xfrm>
            <a:off x="7086172" y="5281810"/>
            <a:ext cx="4122833" cy="2055497"/>
            <a:chOff x="0" y="0"/>
            <a:chExt cx="12736575" cy="6350000"/>
          </a:xfrm>
        </p:grpSpPr>
        <p:sp>
          <p:nvSpPr>
            <p:cNvPr id="24" name="Freeform 24"/>
            <p:cNvSpPr/>
            <p:nvPr/>
          </p:nvSpPr>
          <p:spPr>
            <a:xfrm>
              <a:off x="0" y="0"/>
              <a:ext cx="12736575" cy="6351270"/>
            </a:xfrm>
            <a:custGeom>
              <a:avLst/>
              <a:gdLst/>
              <a:ahLst/>
              <a:cxnLst/>
              <a:rect l="l" t="t" r="r" b="b"/>
              <a:pathLst>
                <a:path w="12736575" h="6351270">
                  <a:moveTo>
                    <a:pt x="0" y="5955030"/>
                  </a:moveTo>
                  <a:lnTo>
                    <a:pt x="0" y="394970"/>
                  </a:lnTo>
                  <a:cubicBezTo>
                    <a:pt x="0" y="176530"/>
                    <a:pt x="354077" y="0"/>
                    <a:pt x="792215" y="0"/>
                  </a:cubicBezTo>
                  <a:lnTo>
                    <a:pt x="11946908" y="0"/>
                  </a:lnTo>
                  <a:cubicBezTo>
                    <a:pt x="12382498" y="0"/>
                    <a:pt x="12736575" y="176530"/>
                    <a:pt x="12736575" y="394970"/>
                  </a:cubicBezTo>
                  <a:lnTo>
                    <a:pt x="12736575" y="5956300"/>
                  </a:lnTo>
                  <a:cubicBezTo>
                    <a:pt x="12736575" y="6174740"/>
                    <a:pt x="12382498" y="6351270"/>
                    <a:pt x="11944360" y="6351270"/>
                  </a:cubicBezTo>
                  <a:lnTo>
                    <a:pt x="792215" y="6351270"/>
                  </a:lnTo>
                  <a:cubicBezTo>
                    <a:pt x="354077" y="6350000"/>
                    <a:pt x="0" y="6173470"/>
                    <a:pt x="0" y="5955030"/>
                  </a:cubicBezTo>
                  <a:close/>
                </a:path>
              </a:pathLst>
            </a:custGeom>
            <a:blipFill>
              <a:blip r:embed="rId4"/>
              <a:stretch>
                <a:fillRect t="-6150" b="-6150"/>
              </a:stretch>
            </a:blipFill>
          </p:spPr>
        </p:sp>
      </p:grpSp>
      <p:grpSp>
        <p:nvGrpSpPr>
          <p:cNvPr id="25" name="Group 25"/>
          <p:cNvGrpSpPr/>
          <p:nvPr/>
        </p:nvGrpSpPr>
        <p:grpSpPr>
          <a:xfrm>
            <a:off x="11953521" y="4031724"/>
            <a:ext cx="4595005" cy="3573491"/>
            <a:chOff x="0" y="0"/>
            <a:chExt cx="1210207" cy="941166"/>
          </a:xfrm>
        </p:grpSpPr>
        <p:sp>
          <p:nvSpPr>
            <p:cNvPr id="26" name="Freeform 2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7" name="TextBox 27"/>
            <p:cNvSpPr txBox="1"/>
            <p:nvPr/>
          </p:nvSpPr>
          <p:spPr>
            <a:xfrm>
              <a:off x="0" y="-19050"/>
              <a:ext cx="1210207" cy="960216"/>
            </a:xfrm>
            <a:prstGeom prst="rect">
              <a:avLst/>
            </a:prstGeom>
          </p:spPr>
          <p:txBody>
            <a:bodyPr lIns="50800" tIns="50800" rIns="50800" bIns="50800" rtlCol="0" anchor="ctr"/>
            <a:lstStyle/>
            <a:p>
              <a:pPr algn="ctr">
                <a:lnSpc>
                  <a:spcPts val="2860"/>
                </a:lnSpc>
              </a:pPr>
            </a:p>
          </p:txBody>
        </p:sp>
      </p:grpSp>
      <p:grpSp>
        <p:nvGrpSpPr>
          <p:cNvPr id="28" name="Group 28"/>
          <p:cNvGrpSpPr/>
          <p:nvPr/>
        </p:nvGrpSpPr>
        <p:grpSpPr>
          <a:xfrm>
            <a:off x="13168135" y="3875355"/>
            <a:ext cx="157787" cy="156369"/>
            <a:chOff x="0" y="0"/>
            <a:chExt cx="320400" cy="317520"/>
          </a:xfrm>
        </p:grpSpPr>
        <p:sp>
          <p:nvSpPr>
            <p:cNvPr id="29" name="Freeform 2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0" name="Group 30"/>
          <p:cNvGrpSpPr/>
          <p:nvPr/>
        </p:nvGrpSpPr>
        <p:grpSpPr>
          <a:xfrm>
            <a:off x="12195527" y="3875355"/>
            <a:ext cx="1047779" cy="1124013"/>
            <a:chOff x="0" y="0"/>
            <a:chExt cx="2127600" cy="2282400"/>
          </a:xfrm>
        </p:grpSpPr>
        <p:sp>
          <p:nvSpPr>
            <p:cNvPr id="31" name="Freeform 3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32" name="Group 32"/>
          <p:cNvGrpSpPr/>
          <p:nvPr/>
        </p:nvGrpSpPr>
        <p:grpSpPr>
          <a:xfrm>
            <a:off x="12195527" y="5281810"/>
            <a:ext cx="4122833" cy="2055497"/>
            <a:chOff x="0" y="0"/>
            <a:chExt cx="12736575" cy="6350000"/>
          </a:xfrm>
        </p:grpSpPr>
        <p:sp>
          <p:nvSpPr>
            <p:cNvPr id="33" name="Freeform 33"/>
            <p:cNvSpPr/>
            <p:nvPr/>
          </p:nvSpPr>
          <p:spPr>
            <a:xfrm>
              <a:off x="0" y="0"/>
              <a:ext cx="12736575" cy="6351270"/>
            </a:xfrm>
            <a:custGeom>
              <a:avLst/>
              <a:gdLst/>
              <a:ahLst/>
              <a:cxnLst/>
              <a:rect l="l" t="t" r="r" b="b"/>
              <a:pathLst>
                <a:path w="12736575" h="6351270">
                  <a:moveTo>
                    <a:pt x="0" y="5955030"/>
                  </a:moveTo>
                  <a:lnTo>
                    <a:pt x="0" y="394970"/>
                  </a:lnTo>
                  <a:cubicBezTo>
                    <a:pt x="0" y="176530"/>
                    <a:pt x="354077" y="0"/>
                    <a:pt x="792215" y="0"/>
                  </a:cubicBezTo>
                  <a:lnTo>
                    <a:pt x="11946908" y="0"/>
                  </a:lnTo>
                  <a:cubicBezTo>
                    <a:pt x="12382498" y="0"/>
                    <a:pt x="12736575" y="176530"/>
                    <a:pt x="12736575" y="394970"/>
                  </a:cubicBezTo>
                  <a:lnTo>
                    <a:pt x="12736575" y="5956300"/>
                  </a:lnTo>
                  <a:cubicBezTo>
                    <a:pt x="12736575" y="6174740"/>
                    <a:pt x="12382498" y="6351270"/>
                    <a:pt x="11944360" y="6351270"/>
                  </a:cubicBezTo>
                  <a:lnTo>
                    <a:pt x="792215" y="6351270"/>
                  </a:lnTo>
                  <a:cubicBezTo>
                    <a:pt x="354077" y="6350000"/>
                    <a:pt x="0" y="6173470"/>
                    <a:pt x="0" y="5955030"/>
                  </a:cubicBezTo>
                  <a:close/>
                </a:path>
              </a:pathLst>
            </a:custGeom>
            <a:blipFill>
              <a:blip r:embed="rId5"/>
              <a:stretch>
                <a:fillRect t="-10894" b="-10894"/>
              </a:stretch>
            </a:blipFill>
          </p:spPr>
        </p:sp>
      </p:grpSp>
      <p:sp>
        <p:nvSpPr>
          <p:cNvPr id="34" name="TextBox 34"/>
          <p:cNvSpPr txBox="1"/>
          <p:nvPr/>
        </p:nvSpPr>
        <p:spPr>
          <a:xfrm>
            <a:off x="2326238" y="1034685"/>
            <a:ext cx="13606367" cy="883914"/>
          </a:xfrm>
          <a:prstGeom prst="rect">
            <a:avLst/>
          </a:prstGeom>
        </p:spPr>
        <p:txBody>
          <a:bodyPr lIns="0" tIns="0" rIns="0" bIns="0" rtlCol="0" anchor="t">
            <a:spAutoFit/>
          </a:bodyPr>
          <a:lstStyle/>
          <a:p>
            <a:pPr marL="0" lvl="0" indent="0" algn="ctr">
              <a:lnSpc>
                <a:spcPts val="7015"/>
              </a:lnSpc>
              <a:spcBef>
                <a:spcPct val="0"/>
              </a:spcBef>
            </a:pPr>
            <a:r>
              <a:rPr lang="en-US" sz="5085" spc="177">
                <a:solidFill>
                  <a:srgbClr val="010101"/>
                </a:solidFill>
                <a:latin typeface="Arimo Bold" panose="020B0704020202020204"/>
              </a:rPr>
              <a:t>3. CÔNG NGHỆ VÀ NGÔN NGỮ SỬ DỤNG</a:t>
            </a:r>
            <a:endParaRPr lang="en-US" sz="5085" spc="177">
              <a:solidFill>
                <a:srgbClr val="010101"/>
              </a:solidFill>
              <a:latin typeface="Arimo Bold" panose="020B0704020202020204"/>
            </a:endParaRPr>
          </a:p>
        </p:txBody>
      </p:sp>
      <p:sp>
        <p:nvSpPr>
          <p:cNvPr id="35" name="TextBox 35"/>
          <p:cNvSpPr txBox="1"/>
          <p:nvPr/>
        </p:nvSpPr>
        <p:spPr>
          <a:xfrm>
            <a:off x="4562160" y="2102892"/>
            <a:ext cx="9134523" cy="1054090"/>
          </a:xfrm>
          <a:prstGeom prst="rect">
            <a:avLst/>
          </a:prstGeom>
        </p:spPr>
        <p:txBody>
          <a:bodyPr lIns="0" tIns="0" rIns="0" bIns="0" rtlCol="0" anchor="t">
            <a:spAutoFit/>
          </a:bodyPr>
          <a:lstStyle/>
          <a:p>
            <a:pPr algn="ctr">
              <a:lnSpc>
                <a:spcPts val="2800"/>
              </a:lnSpc>
            </a:pPr>
            <a:r>
              <a:rPr lang="en-US" sz="2000">
                <a:solidFill>
                  <a:srgbClr val="100F0D"/>
                </a:solidFill>
                <a:latin typeface="Arimo" panose="020B0604020202020204"/>
              </a:rPr>
              <a:t>Hệ thống được triển khai theo mô hình RESTful API, giúp thúc đẩy việc chia nhỏ các chức năng và dữ liệu thành các module nhỏ, dễ quản lý và tái sử dụng. Điều này giúp cải thiện sự linh hoạt và khả năng mở rộng của hệ thống.</a:t>
            </a:r>
            <a:endParaRPr lang="en-US" sz="2000">
              <a:solidFill>
                <a:srgbClr val="100F0D"/>
              </a:solidFill>
              <a:latin typeface="Arimo" panose="020B0604020202020204"/>
            </a:endParaRPr>
          </a:p>
        </p:txBody>
      </p:sp>
      <p:sp>
        <p:nvSpPr>
          <p:cNvPr id="36" name="TextBox 36"/>
          <p:cNvSpPr txBox="1"/>
          <p:nvPr/>
        </p:nvSpPr>
        <p:spPr>
          <a:xfrm>
            <a:off x="3211520" y="4255348"/>
            <a:ext cx="3118296" cy="358174"/>
          </a:xfrm>
          <a:prstGeom prst="rect">
            <a:avLst/>
          </a:prstGeom>
        </p:spPr>
        <p:txBody>
          <a:bodyPr lIns="0" tIns="0" rIns="0" bIns="0" rtlCol="0" anchor="t">
            <a:spAutoFit/>
          </a:bodyPr>
          <a:lstStyle/>
          <a:p>
            <a:pPr marL="0" lvl="1" indent="0" algn="l">
              <a:lnSpc>
                <a:spcPts val="2990"/>
              </a:lnSpc>
              <a:spcBef>
                <a:spcPct val="0"/>
              </a:spcBef>
            </a:pPr>
            <a:r>
              <a:rPr lang="en-US" sz="2170" spc="212">
                <a:solidFill>
                  <a:srgbClr val="000000"/>
                </a:solidFill>
                <a:latin typeface="Montserrat Classic Bold" panose="00000800000000000000"/>
              </a:rPr>
              <a:t>SpringFramework</a:t>
            </a:r>
            <a:endParaRPr lang="en-US" sz="2170" spc="212">
              <a:solidFill>
                <a:srgbClr val="000000"/>
              </a:solidFill>
              <a:latin typeface="Montserrat Classic Bold" panose="00000800000000000000"/>
            </a:endParaRPr>
          </a:p>
        </p:txBody>
      </p:sp>
      <p:sp>
        <p:nvSpPr>
          <p:cNvPr id="37" name="TextBox 37"/>
          <p:cNvSpPr txBox="1"/>
          <p:nvPr/>
        </p:nvSpPr>
        <p:spPr>
          <a:xfrm>
            <a:off x="8159418" y="4255348"/>
            <a:ext cx="3285832" cy="358174"/>
          </a:xfrm>
          <a:prstGeom prst="rect">
            <a:avLst/>
          </a:prstGeom>
        </p:spPr>
        <p:txBody>
          <a:bodyPr lIns="0" tIns="0" rIns="0" bIns="0" rtlCol="0" anchor="t">
            <a:spAutoFit/>
          </a:bodyPr>
          <a:lstStyle/>
          <a:p>
            <a:pPr marL="0" lvl="1" indent="0" algn="l">
              <a:lnSpc>
                <a:spcPts val="2990"/>
              </a:lnSpc>
              <a:spcBef>
                <a:spcPct val="0"/>
              </a:spcBef>
            </a:pPr>
            <a:r>
              <a:rPr lang="en-US" sz="2170" spc="212">
                <a:solidFill>
                  <a:srgbClr val="000000"/>
                </a:solidFill>
                <a:latin typeface="Montserrat Classic Bold" panose="00000800000000000000"/>
              </a:rPr>
              <a:t>AngularFramework</a:t>
            </a:r>
            <a:endParaRPr lang="en-US" sz="2170" spc="212">
              <a:solidFill>
                <a:srgbClr val="000000"/>
              </a:solidFill>
              <a:latin typeface="Montserrat Classic Bold" panose="00000800000000000000"/>
            </a:endParaRPr>
          </a:p>
        </p:txBody>
      </p:sp>
      <p:sp>
        <p:nvSpPr>
          <p:cNvPr id="38" name="TextBox 38"/>
          <p:cNvSpPr txBox="1"/>
          <p:nvPr/>
        </p:nvSpPr>
        <p:spPr>
          <a:xfrm>
            <a:off x="13368417" y="4255348"/>
            <a:ext cx="3122959" cy="358174"/>
          </a:xfrm>
          <a:prstGeom prst="rect">
            <a:avLst/>
          </a:prstGeom>
        </p:spPr>
        <p:txBody>
          <a:bodyPr lIns="0" tIns="0" rIns="0" bIns="0" rtlCol="0" anchor="t">
            <a:spAutoFit/>
          </a:bodyPr>
          <a:lstStyle/>
          <a:p>
            <a:pPr marL="0" lvl="1" indent="0" algn="l">
              <a:lnSpc>
                <a:spcPts val="2990"/>
              </a:lnSpc>
              <a:spcBef>
                <a:spcPct val="0"/>
              </a:spcBef>
            </a:pPr>
            <a:r>
              <a:rPr lang="en-US" sz="2170" spc="212">
                <a:solidFill>
                  <a:srgbClr val="000000"/>
                </a:solidFill>
                <a:latin typeface="Montserrat Classic Bold" panose="00000800000000000000"/>
              </a:rPr>
              <a:t>Hệ quản trị MySQL</a:t>
            </a:r>
            <a:endParaRPr lang="en-US" sz="2170" spc="212">
              <a:solidFill>
                <a:srgbClr val="000000"/>
              </a:solidFill>
              <a:latin typeface="Montserrat Classic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10418298"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3293924"/>
            <a:ext cx="9035448" cy="3584852"/>
          </a:xfrm>
          <a:prstGeom prst="rect">
            <a:avLst/>
          </a:prstGeom>
        </p:spPr>
        <p:txBody>
          <a:bodyPr lIns="0" tIns="0" rIns="0" bIns="0" rtlCol="0" anchor="t">
            <a:spAutoFit/>
          </a:bodyPr>
          <a:lstStyle/>
          <a:p>
            <a:pPr algn="l">
              <a:lnSpc>
                <a:spcPts val="9565"/>
              </a:lnSpc>
            </a:pPr>
            <a:r>
              <a:rPr lang="en-US" sz="6930" spc="679">
                <a:solidFill>
                  <a:srgbClr val="231F20"/>
                </a:solidFill>
                <a:latin typeface="Oswald Bold" panose="00000800000000000000"/>
              </a:rPr>
              <a:t>PHẦN 2: </a:t>
            </a:r>
            <a:endParaRPr lang="en-US" sz="6930" spc="679">
              <a:solidFill>
                <a:srgbClr val="231F20"/>
              </a:solidFill>
              <a:latin typeface="Oswald Bold" panose="00000800000000000000"/>
            </a:endParaRPr>
          </a:p>
          <a:p>
            <a:pPr marL="0" lvl="0" indent="0" algn="l">
              <a:lnSpc>
                <a:spcPts val="9565"/>
              </a:lnSpc>
              <a:spcBef>
                <a:spcPct val="0"/>
              </a:spcBef>
            </a:pPr>
            <a:r>
              <a:rPr lang="en-US" sz="6930" spc="679">
                <a:solidFill>
                  <a:srgbClr val="231F20"/>
                </a:solidFill>
                <a:latin typeface="Oswald Bold" panose="00000800000000000000"/>
              </a:rPr>
              <a:t>PHÂN TÍCH THIẾT KẾ HỆ THỐNG</a:t>
            </a:r>
            <a:endParaRPr lang="en-US" sz="6930" spc="679">
              <a:solidFill>
                <a:srgbClr val="231F20"/>
              </a:solidFill>
              <a:latin typeface="Oswald Bold" panose="00000800000000000000"/>
            </a:endParaRP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2322640" y="7268924"/>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144000" y="1195687"/>
            <a:ext cx="8461916" cy="8359564"/>
          </a:xfrm>
          <a:custGeom>
            <a:avLst/>
            <a:gdLst/>
            <a:ahLst/>
            <a:cxnLst/>
            <a:rect l="l" t="t" r="r" b="b"/>
            <a:pathLst>
              <a:path w="8461916" h="8359564">
                <a:moveTo>
                  <a:pt x="0" y="0"/>
                </a:moveTo>
                <a:lnTo>
                  <a:pt x="8461916" y="0"/>
                </a:lnTo>
                <a:lnTo>
                  <a:pt x="8461916" y="8359564"/>
                </a:lnTo>
                <a:lnTo>
                  <a:pt x="0" y="8359564"/>
                </a:lnTo>
                <a:lnTo>
                  <a:pt x="0" y="0"/>
                </a:lnTo>
                <a:close/>
              </a:path>
            </a:pathLst>
          </a:custGeom>
          <a:blipFill>
            <a:blip r:embed="rId4"/>
            <a:stretch>
              <a:fillRect l="-5778" t="-1622" r="-1682"/>
            </a:stretch>
          </a:blipFill>
        </p:spPr>
      </p:sp>
      <p:sp>
        <p:nvSpPr>
          <p:cNvPr id="8" name="Freeform 8"/>
          <p:cNvSpPr/>
          <p:nvPr/>
        </p:nvSpPr>
        <p:spPr>
          <a:xfrm>
            <a:off x="1028700" y="3343927"/>
            <a:ext cx="8530432" cy="1446721"/>
          </a:xfrm>
          <a:custGeom>
            <a:avLst/>
            <a:gdLst/>
            <a:ahLst/>
            <a:cxnLst/>
            <a:rect l="l" t="t" r="r" b="b"/>
            <a:pathLst>
              <a:path w="8530432" h="1446721">
                <a:moveTo>
                  <a:pt x="0" y="0"/>
                </a:moveTo>
                <a:lnTo>
                  <a:pt x="8530432" y="0"/>
                </a:lnTo>
                <a:lnTo>
                  <a:pt x="8530432" y="1446720"/>
                </a:lnTo>
                <a:lnTo>
                  <a:pt x="0" y="1446720"/>
                </a:lnTo>
                <a:lnTo>
                  <a:pt x="0" y="0"/>
                </a:lnTo>
                <a:close/>
              </a:path>
            </a:pathLst>
          </a:custGeom>
          <a:blipFill>
            <a:blip r:embed="rId5"/>
            <a:stretch>
              <a:fillRect l="-27261" t="-131007" r="-71107"/>
            </a:stretch>
          </a:blipFill>
        </p:spPr>
      </p:sp>
      <p:grpSp>
        <p:nvGrpSpPr>
          <p:cNvPr id="9" name="Group 9"/>
          <p:cNvGrpSpPr/>
          <p:nvPr/>
        </p:nvGrpSpPr>
        <p:grpSpPr>
          <a:xfrm>
            <a:off x="1028700" y="2959268"/>
            <a:ext cx="8650994" cy="1101417"/>
            <a:chOff x="0" y="0"/>
            <a:chExt cx="3314570" cy="422000"/>
          </a:xfrm>
        </p:grpSpPr>
        <p:sp>
          <p:nvSpPr>
            <p:cNvPr id="10" name="Freeform 10"/>
            <p:cNvSpPr/>
            <p:nvPr/>
          </p:nvSpPr>
          <p:spPr>
            <a:xfrm>
              <a:off x="0" y="0"/>
              <a:ext cx="3314570" cy="422000"/>
            </a:xfrm>
            <a:custGeom>
              <a:avLst/>
              <a:gdLst/>
              <a:ahLst/>
              <a:cxnLst/>
              <a:rect l="l" t="t" r="r" b="b"/>
              <a:pathLst>
                <a:path w="3314570" h="422000">
                  <a:moveTo>
                    <a:pt x="0" y="0"/>
                  </a:moveTo>
                  <a:lnTo>
                    <a:pt x="3314570" y="0"/>
                  </a:lnTo>
                  <a:lnTo>
                    <a:pt x="3314570" y="422000"/>
                  </a:lnTo>
                  <a:lnTo>
                    <a:pt x="0" y="422000"/>
                  </a:lnTo>
                  <a:close/>
                </a:path>
              </a:pathLst>
            </a:custGeom>
            <a:solidFill>
              <a:srgbClr val="EFEFEF"/>
            </a:solidFill>
          </p:spPr>
        </p:sp>
        <p:sp>
          <p:nvSpPr>
            <p:cNvPr id="11" name="TextBox 11"/>
            <p:cNvSpPr txBox="1"/>
            <p:nvPr/>
          </p:nvSpPr>
          <p:spPr>
            <a:xfrm>
              <a:off x="0" y="-19050"/>
              <a:ext cx="3314570" cy="441050"/>
            </a:xfrm>
            <a:prstGeom prst="rect">
              <a:avLst/>
            </a:prstGeom>
          </p:spPr>
          <p:txBody>
            <a:bodyPr lIns="50800" tIns="50800" rIns="50800" bIns="50800" rtlCol="0" anchor="ctr"/>
            <a:lstStyle/>
            <a:p>
              <a:pPr algn="ctr">
                <a:lnSpc>
                  <a:spcPts val="2860"/>
                </a:lnSpc>
              </a:pPr>
            </a:p>
          </p:txBody>
        </p:sp>
      </p:grpSp>
      <p:sp>
        <p:nvSpPr>
          <p:cNvPr id="12" name="Freeform 12"/>
          <p:cNvSpPr/>
          <p:nvPr/>
        </p:nvSpPr>
        <p:spPr>
          <a:xfrm>
            <a:off x="1369988" y="3064630"/>
            <a:ext cx="876118" cy="890693"/>
          </a:xfrm>
          <a:custGeom>
            <a:avLst/>
            <a:gdLst/>
            <a:ahLst/>
            <a:cxnLst/>
            <a:rect l="l" t="t" r="r" b="b"/>
            <a:pathLst>
              <a:path w="876118" h="890693">
                <a:moveTo>
                  <a:pt x="0" y="0"/>
                </a:moveTo>
                <a:lnTo>
                  <a:pt x="876118" y="0"/>
                </a:lnTo>
                <a:lnTo>
                  <a:pt x="876118" y="890693"/>
                </a:lnTo>
                <a:lnTo>
                  <a:pt x="0" y="890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772437" y="3296302"/>
            <a:ext cx="2290595" cy="419316"/>
          </a:xfrm>
          <a:prstGeom prst="rect">
            <a:avLst/>
          </a:prstGeom>
        </p:spPr>
        <p:txBody>
          <a:bodyPr lIns="0" tIns="0" rIns="0" bIns="0" rtlCol="0" anchor="t">
            <a:spAutoFit/>
          </a:bodyPr>
          <a:lstStyle/>
          <a:p>
            <a:pPr marL="0" lvl="0" indent="0" algn="l">
              <a:lnSpc>
                <a:spcPts val="3435"/>
              </a:lnSpc>
              <a:spcBef>
                <a:spcPct val="0"/>
              </a:spcBef>
            </a:pPr>
            <a:r>
              <a:rPr lang="en-US" sz="2490" spc="244">
                <a:solidFill>
                  <a:srgbClr val="231F20"/>
                </a:solidFill>
                <a:latin typeface="DM Sans"/>
              </a:rPr>
              <a:t>Quản trị viên</a:t>
            </a:r>
            <a:endParaRPr lang="en-US" sz="2490" spc="244">
              <a:solidFill>
                <a:srgbClr val="231F20"/>
              </a:solidFill>
              <a:latin typeface="DM Sans"/>
            </a:endParaRPr>
          </a:p>
        </p:txBody>
      </p:sp>
      <p:sp>
        <p:nvSpPr>
          <p:cNvPr id="14" name="Freeform 14"/>
          <p:cNvSpPr/>
          <p:nvPr/>
        </p:nvSpPr>
        <p:spPr>
          <a:xfrm>
            <a:off x="1028700" y="4814322"/>
            <a:ext cx="8530432" cy="1446721"/>
          </a:xfrm>
          <a:custGeom>
            <a:avLst/>
            <a:gdLst/>
            <a:ahLst/>
            <a:cxnLst/>
            <a:rect l="l" t="t" r="r" b="b"/>
            <a:pathLst>
              <a:path w="8530432" h="1446721">
                <a:moveTo>
                  <a:pt x="0" y="0"/>
                </a:moveTo>
                <a:lnTo>
                  <a:pt x="8530432" y="0"/>
                </a:lnTo>
                <a:lnTo>
                  <a:pt x="8530432" y="1446721"/>
                </a:lnTo>
                <a:lnTo>
                  <a:pt x="0" y="1446721"/>
                </a:lnTo>
                <a:lnTo>
                  <a:pt x="0" y="0"/>
                </a:lnTo>
                <a:close/>
              </a:path>
            </a:pathLst>
          </a:custGeom>
          <a:blipFill>
            <a:blip r:embed="rId5"/>
            <a:stretch>
              <a:fillRect l="-27261" t="-131007" r="-71107"/>
            </a:stretch>
          </a:blipFill>
        </p:spPr>
      </p:sp>
      <p:grpSp>
        <p:nvGrpSpPr>
          <p:cNvPr id="15" name="Group 15"/>
          <p:cNvGrpSpPr/>
          <p:nvPr/>
        </p:nvGrpSpPr>
        <p:grpSpPr>
          <a:xfrm>
            <a:off x="1028700" y="4429663"/>
            <a:ext cx="8650994" cy="1101417"/>
            <a:chOff x="0" y="0"/>
            <a:chExt cx="3314570" cy="422000"/>
          </a:xfrm>
        </p:grpSpPr>
        <p:sp>
          <p:nvSpPr>
            <p:cNvPr id="16" name="Freeform 16"/>
            <p:cNvSpPr/>
            <p:nvPr/>
          </p:nvSpPr>
          <p:spPr>
            <a:xfrm>
              <a:off x="0" y="0"/>
              <a:ext cx="3314570" cy="422000"/>
            </a:xfrm>
            <a:custGeom>
              <a:avLst/>
              <a:gdLst/>
              <a:ahLst/>
              <a:cxnLst/>
              <a:rect l="l" t="t" r="r" b="b"/>
              <a:pathLst>
                <a:path w="3314570" h="422000">
                  <a:moveTo>
                    <a:pt x="0" y="0"/>
                  </a:moveTo>
                  <a:lnTo>
                    <a:pt x="3314570" y="0"/>
                  </a:lnTo>
                  <a:lnTo>
                    <a:pt x="3314570" y="422000"/>
                  </a:lnTo>
                  <a:lnTo>
                    <a:pt x="0" y="422000"/>
                  </a:lnTo>
                  <a:close/>
                </a:path>
              </a:pathLst>
            </a:custGeom>
            <a:solidFill>
              <a:srgbClr val="EFEFEF"/>
            </a:solidFill>
          </p:spPr>
        </p:sp>
        <p:sp>
          <p:nvSpPr>
            <p:cNvPr id="17" name="TextBox 17"/>
            <p:cNvSpPr txBox="1"/>
            <p:nvPr/>
          </p:nvSpPr>
          <p:spPr>
            <a:xfrm>
              <a:off x="0" y="-19050"/>
              <a:ext cx="3314570" cy="441050"/>
            </a:xfrm>
            <a:prstGeom prst="rect">
              <a:avLst/>
            </a:prstGeom>
          </p:spPr>
          <p:txBody>
            <a:bodyPr lIns="50800" tIns="50800" rIns="50800" bIns="50800" rtlCol="0" anchor="ctr"/>
            <a:lstStyle/>
            <a:p>
              <a:pPr algn="ctr">
                <a:lnSpc>
                  <a:spcPts val="2860"/>
                </a:lnSpc>
              </a:pPr>
            </a:p>
          </p:txBody>
        </p:sp>
      </p:grpSp>
      <p:sp>
        <p:nvSpPr>
          <p:cNvPr id="18" name="Freeform 18"/>
          <p:cNvSpPr/>
          <p:nvPr/>
        </p:nvSpPr>
        <p:spPr>
          <a:xfrm>
            <a:off x="1369988" y="4535025"/>
            <a:ext cx="876118" cy="890693"/>
          </a:xfrm>
          <a:custGeom>
            <a:avLst/>
            <a:gdLst/>
            <a:ahLst/>
            <a:cxnLst/>
            <a:rect l="l" t="t" r="r" b="b"/>
            <a:pathLst>
              <a:path w="876118" h="890693">
                <a:moveTo>
                  <a:pt x="0" y="0"/>
                </a:moveTo>
                <a:lnTo>
                  <a:pt x="876118" y="0"/>
                </a:lnTo>
                <a:lnTo>
                  <a:pt x="876118" y="890693"/>
                </a:lnTo>
                <a:lnTo>
                  <a:pt x="0" y="890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2772437" y="4766697"/>
            <a:ext cx="2290595" cy="419316"/>
          </a:xfrm>
          <a:prstGeom prst="rect">
            <a:avLst/>
          </a:prstGeom>
        </p:spPr>
        <p:txBody>
          <a:bodyPr lIns="0" tIns="0" rIns="0" bIns="0" rtlCol="0" anchor="t">
            <a:spAutoFit/>
          </a:bodyPr>
          <a:lstStyle/>
          <a:p>
            <a:pPr marL="0" lvl="0" indent="0" algn="l">
              <a:lnSpc>
                <a:spcPts val="3435"/>
              </a:lnSpc>
              <a:spcBef>
                <a:spcPct val="0"/>
              </a:spcBef>
            </a:pPr>
            <a:r>
              <a:rPr lang="en-US" sz="2490" spc="244">
                <a:solidFill>
                  <a:srgbClr val="231F20"/>
                </a:solidFill>
                <a:latin typeface="DM Sans"/>
              </a:rPr>
              <a:t>Quản lý</a:t>
            </a:r>
            <a:endParaRPr lang="en-US" sz="2490" spc="244">
              <a:solidFill>
                <a:srgbClr val="231F20"/>
              </a:solidFill>
              <a:latin typeface="DM Sans"/>
            </a:endParaRPr>
          </a:p>
        </p:txBody>
      </p:sp>
      <p:sp>
        <p:nvSpPr>
          <p:cNvPr id="20" name="Freeform 20"/>
          <p:cNvSpPr/>
          <p:nvPr/>
        </p:nvSpPr>
        <p:spPr>
          <a:xfrm>
            <a:off x="1028700" y="6268097"/>
            <a:ext cx="8530432" cy="1446721"/>
          </a:xfrm>
          <a:custGeom>
            <a:avLst/>
            <a:gdLst/>
            <a:ahLst/>
            <a:cxnLst/>
            <a:rect l="l" t="t" r="r" b="b"/>
            <a:pathLst>
              <a:path w="8530432" h="1446721">
                <a:moveTo>
                  <a:pt x="0" y="0"/>
                </a:moveTo>
                <a:lnTo>
                  <a:pt x="8530432" y="0"/>
                </a:lnTo>
                <a:lnTo>
                  <a:pt x="8530432" y="1446721"/>
                </a:lnTo>
                <a:lnTo>
                  <a:pt x="0" y="1446721"/>
                </a:lnTo>
                <a:lnTo>
                  <a:pt x="0" y="0"/>
                </a:lnTo>
                <a:close/>
              </a:path>
            </a:pathLst>
          </a:custGeom>
          <a:blipFill>
            <a:blip r:embed="rId5"/>
            <a:stretch>
              <a:fillRect l="-27261" t="-131007" r="-71107"/>
            </a:stretch>
          </a:blipFill>
        </p:spPr>
      </p:sp>
      <p:grpSp>
        <p:nvGrpSpPr>
          <p:cNvPr id="21" name="Group 21"/>
          <p:cNvGrpSpPr/>
          <p:nvPr/>
        </p:nvGrpSpPr>
        <p:grpSpPr>
          <a:xfrm>
            <a:off x="1028700" y="5883438"/>
            <a:ext cx="8650994" cy="1101417"/>
            <a:chOff x="0" y="0"/>
            <a:chExt cx="3314570" cy="422000"/>
          </a:xfrm>
        </p:grpSpPr>
        <p:sp>
          <p:nvSpPr>
            <p:cNvPr id="22" name="Freeform 22"/>
            <p:cNvSpPr/>
            <p:nvPr/>
          </p:nvSpPr>
          <p:spPr>
            <a:xfrm>
              <a:off x="0" y="0"/>
              <a:ext cx="3314570" cy="422000"/>
            </a:xfrm>
            <a:custGeom>
              <a:avLst/>
              <a:gdLst/>
              <a:ahLst/>
              <a:cxnLst/>
              <a:rect l="l" t="t" r="r" b="b"/>
              <a:pathLst>
                <a:path w="3314570" h="422000">
                  <a:moveTo>
                    <a:pt x="0" y="0"/>
                  </a:moveTo>
                  <a:lnTo>
                    <a:pt x="3314570" y="0"/>
                  </a:lnTo>
                  <a:lnTo>
                    <a:pt x="3314570" y="422000"/>
                  </a:lnTo>
                  <a:lnTo>
                    <a:pt x="0" y="422000"/>
                  </a:lnTo>
                  <a:close/>
                </a:path>
              </a:pathLst>
            </a:custGeom>
            <a:solidFill>
              <a:srgbClr val="EFEFEF"/>
            </a:solidFill>
          </p:spPr>
        </p:sp>
        <p:sp>
          <p:nvSpPr>
            <p:cNvPr id="23" name="TextBox 23"/>
            <p:cNvSpPr txBox="1"/>
            <p:nvPr/>
          </p:nvSpPr>
          <p:spPr>
            <a:xfrm>
              <a:off x="0" y="-19050"/>
              <a:ext cx="3314570" cy="441050"/>
            </a:xfrm>
            <a:prstGeom prst="rect">
              <a:avLst/>
            </a:prstGeom>
          </p:spPr>
          <p:txBody>
            <a:bodyPr lIns="50800" tIns="50800" rIns="50800" bIns="50800" rtlCol="0" anchor="ctr"/>
            <a:lstStyle/>
            <a:p>
              <a:pPr algn="ctr">
                <a:lnSpc>
                  <a:spcPts val="2860"/>
                </a:lnSpc>
              </a:pPr>
            </a:p>
          </p:txBody>
        </p:sp>
      </p:grpSp>
      <p:sp>
        <p:nvSpPr>
          <p:cNvPr id="24" name="Freeform 24"/>
          <p:cNvSpPr/>
          <p:nvPr/>
        </p:nvSpPr>
        <p:spPr>
          <a:xfrm>
            <a:off x="1369988" y="5988800"/>
            <a:ext cx="876118" cy="890693"/>
          </a:xfrm>
          <a:custGeom>
            <a:avLst/>
            <a:gdLst/>
            <a:ahLst/>
            <a:cxnLst/>
            <a:rect l="l" t="t" r="r" b="b"/>
            <a:pathLst>
              <a:path w="876118" h="890693">
                <a:moveTo>
                  <a:pt x="0" y="0"/>
                </a:moveTo>
                <a:lnTo>
                  <a:pt x="876118" y="0"/>
                </a:lnTo>
                <a:lnTo>
                  <a:pt x="876118" y="890693"/>
                </a:lnTo>
                <a:lnTo>
                  <a:pt x="0" y="890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2772437" y="6220472"/>
            <a:ext cx="2290595" cy="419316"/>
          </a:xfrm>
          <a:prstGeom prst="rect">
            <a:avLst/>
          </a:prstGeom>
        </p:spPr>
        <p:txBody>
          <a:bodyPr lIns="0" tIns="0" rIns="0" bIns="0" rtlCol="0" anchor="t">
            <a:spAutoFit/>
          </a:bodyPr>
          <a:lstStyle/>
          <a:p>
            <a:pPr marL="0" lvl="0" indent="0" algn="l">
              <a:lnSpc>
                <a:spcPts val="3435"/>
              </a:lnSpc>
              <a:spcBef>
                <a:spcPct val="0"/>
              </a:spcBef>
            </a:pPr>
            <a:r>
              <a:rPr lang="en-US" sz="2490" spc="244">
                <a:solidFill>
                  <a:srgbClr val="231F20"/>
                </a:solidFill>
                <a:latin typeface="DM Sans"/>
              </a:rPr>
              <a:t>Nhân viên</a:t>
            </a:r>
            <a:endParaRPr lang="en-US" sz="2490" spc="244">
              <a:solidFill>
                <a:srgbClr val="231F20"/>
              </a:solidFill>
              <a:latin typeface="DM Sans"/>
            </a:endParaRPr>
          </a:p>
        </p:txBody>
      </p:sp>
      <p:sp>
        <p:nvSpPr>
          <p:cNvPr id="26" name="TextBox 26"/>
          <p:cNvSpPr txBox="1"/>
          <p:nvPr/>
        </p:nvSpPr>
        <p:spPr>
          <a:xfrm>
            <a:off x="1028700" y="955280"/>
            <a:ext cx="6005338" cy="2400321"/>
          </a:xfrm>
          <a:prstGeom prst="rect">
            <a:avLst/>
          </a:prstGeom>
        </p:spPr>
        <p:txBody>
          <a:bodyPr lIns="0" tIns="0" rIns="0" bIns="0" rtlCol="0" anchor="t">
            <a:spAutoFit/>
          </a:bodyPr>
          <a:lstStyle/>
          <a:p>
            <a:pPr algn="l">
              <a:lnSpc>
                <a:spcPts val="6325"/>
              </a:lnSpc>
            </a:pPr>
            <a:r>
              <a:rPr lang="en-US" sz="4580" spc="449">
                <a:solidFill>
                  <a:srgbClr val="231F20"/>
                </a:solidFill>
                <a:latin typeface="Arimo Bold" panose="020B0704020202020204"/>
              </a:rPr>
              <a:t>SƠ ĐỒ USECASE </a:t>
            </a:r>
            <a:endParaRPr lang="en-US" sz="4580" spc="449">
              <a:solidFill>
                <a:srgbClr val="231F20"/>
              </a:solidFill>
              <a:latin typeface="Arimo Bold" panose="020B0704020202020204"/>
            </a:endParaRPr>
          </a:p>
          <a:p>
            <a:pPr algn="l">
              <a:lnSpc>
                <a:spcPts val="6325"/>
              </a:lnSpc>
            </a:pPr>
            <a:r>
              <a:rPr lang="en-US" sz="4580" spc="449">
                <a:solidFill>
                  <a:srgbClr val="231F20"/>
                </a:solidFill>
                <a:latin typeface="Arimo Bold" panose="020B0704020202020204"/>
              </a:rPr>
              <a:t>TỔNG QUÁT</a:t>
            </a:r>
            <a:endParaRPr lang="en-US" sz="4580" spc="449">
              <a:solidFill>
                <a:srgbClr val="231F20"/>
              </a:solidFill>
              <a:latin typeface="Arimo Bold" panose="020B0704020202020204"/>
            </a:endParaRPr>
          </a:p>
          <a:p>
            <a:pPr algn="l">
              <a:lnSpc>
                <a:spcPts val="6325"/>
              </a:lnSpc>
            </a:pPr>
            <a:endParaRPr lang="en-US" sz="4580" spc="449">
              <a:solidFill>
                <a:srgbClr val="231F20"/>
              </a:solidFill>
              <a:latin typeface="Arimo Bold" panose="020B07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2955</Words>
  <Application>WPS Presentation</Application>
  <PresentationFormat>Custom</PresentationFormat>
  <Paragraphs>138</Paragraphs>
  <Slides>15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SimSun</vt:lpstr>
      <vt:lpstr>Wingdings</vt:lpstr>
      <vt:lpstr>Arimo Bold</vt:lpstr>
      <vt:lpstr>Arimo</vt:lpstr>
      <vt:lpstr>Montserrat Classic Bold</vt:lpstr>
      <vt:lpstr>Montserrat Light</vt:lpstr>
      <vt:lpstr>Oswald Bold</vt:lpstr>
      <vt:lpstr>Montserrat Light Bold</vt:lpstr>
      <vt:lpstr>Montserrat Classic</vt:lpstr>
      <vt:lpstr>DM Sans</vt:lpstr>
      <vt:lpstr>Archivo Black</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strategies</dc:title>
  <dc:creator/>
  <cp:lastModifiedBy>Admin</cp:lastModifiedBy>
  <cp:revision>7</cp:revision>
  <dcterms:created xsi:type="dcterms:W3CDTF">2006-08-16T00:00:00Z</dcterms:created>
  <dcterms:modified xsi:type="dcterms:W3CDTF">2024-05-16T10:28:10Z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C543E7F80905490BB792FA8F9E273669_12</vt:lpwstr>
  </property>
  <property fmtid="{D5CDD505-2E9C-101B-9397-08002B2CF9AE}" pid="3" name="KSOProductBuildVer">
    <vt:lpwstr>1033-12.2.0.16909</vt:lpwstr>
  </property>
</Properties>
</file>